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7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0FE4-D654-46C4-B3D1-4C086B505032}" type="datetimeFigureOut">
              <a:rPr lang="zh-HK" altLang="en-US" smtClean="0"/>
              <a:t>15/10/2024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76DE-285B-4E81-A05D-CAD5E822902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40152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0FE4-D654-46C4-B3D1-4C086B505032}" type="datetimeFigureOut">
              <a:rPr lang="zh-HK" altLang="en-US" smtClean="0"/>
              <a:t>15/10/2024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76DE-285B-4E81-A05D-CAD5E822902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70576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0FE4-D654-46C4-B3D1-4C086B505032}" type="datetimeFigureOut">
              <a:rPr lang="zh-HK" altLang="en-US" smtClean="0"/>
              <a:t>15/10/2024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76DE-285B-4E81-A05D-CAD5E822902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40983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8" name="Google Shape;738;p28"/>
          <p:cNvGrpSpPr/>
          <p:nvPr/>
        </p:nvGrpSpPr>
        <p:grpSpPr>
          <a:xfrm>
            <a:off x="114969" y="540134"/>
            <a:ext cx="11861076" cy="6002900"/>
            <a:chOff x="86225" y="353996"/>
            <a:chExt cx="8895807" cy="4502175"/>
          </a:xfrm>
        </p:grpSpPr>
        <p:grpSp>
          <p:nvGrpSpPr>
            <p:cNvPr id="739" name="Google Shape;739;p28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740" name="Google Shape;740;p28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79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79"/>
              </a:p>
            </p:txBody>
          </p:sp>
        </p:grpSp>
        <p:grpSp>
          <p:nvGrpSpPr>
            <p:cNvPr id="742" name="Google Shape;742;p28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743" name="Google Shape;743;p28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79"/>
              </a:p>
            </p:txBody>
          </p:sp>
          <p:grpSp>
            <p:nvGrpSpPr>
              <p:cNvPr id="744" name="Google Shape;744;p28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745" name="Google Shape;745;p28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79"/>
                </a:p>
              </p:txBody>
            </p:sp>
            <p:sp>
              <p:nvSpPr>
                <p:cNvPr id="746" name="Google Shape;746;p28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79"/>
                </a:p>
              </p:txBody>
            </p:sp>
            <p:sp>
              <p:nvSpPr>
                <p:cNvPr id="747" name="Google Shape;747;p28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79"/>
                </a:p>
              </p:txBody>
            </p:sp>
            <p:sp>
              <p:nvSpPr>
                <p:cNvPr id="748" name="Google Shape;748;p28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79"/>
                </a:p>
              </p:txBody>
            </p:sp>
            <p:sp>
              <p:nvSpPr>
                <p:cNvPr id="749" name="Google Shape;749;p28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79"/>
                </a:p>
              </p:txBody>
            </p:sp>
            <p:sp>
              <p:nvSpPr>
                <p:cNvPr id="750" name="Google Shape;750;p28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79"/>
                </a:p>
              </p:txBody>
            </p:sp>
          </p:grpSp>
        </p:grpSp>
        <p:pic>
          <p:nvPicPr>
            <p:cNvPr id="751" name="Google Shape;751;p28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2" name="Google Shape;752;p28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3" name="Google Shape;753;p28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4" name="Google Shape;754;p28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5" name="Google Shape;755;p28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6" name="Google Shape;756;p28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7" name="Google Shape;757;p28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8" name="Google Shape;758;p28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59" name="Google Shape;759;p28"/>
          <p:cNvPicPr preferRelativeResize="0"/>
          <p:nvPr/>
        </p:nvPicPr>
        <p:blipFill rotWithShape="1">
          <a:blip r:embed="rId4">
            <a:alphaModFix amt="90000"/>
          </a:blip>
          <a:srcRect l="17866" t="19811" r="12095" b="21433"/>
          <a:stretch/>
        </p:blipFill>
        <p:spPr>
          <a:xfrm rot="-850647">
            <a:off x="11326470" y="5864637"/>
            <a:ext cx="375668" cy="449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28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1593194">
            <a:off x="11182721" y="5187804"/>
            <a:ext cx="356753" cy="43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28"/>
          <p:cNvPicPr preferRelativeResize="0"/>
          <p:nvPr/>
        </p:nvPicPr>
        <p:blipFill>
          <a:blip r:embed="rId6">
            <a:alphaModFix amt="85000"/>
          </a:blip>
          <a:stretch>
            <a:fillRect/>
          </a:stretch>
        </p:blipFill>
        <p:spPr>
          <a:xfrm>
            <a:off x="1155702" y="5283335"/>
            <a:ext cx="1040364" cy="90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28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1593217">
            <a:off x="2020609" y="5147927"/>
            <a:ext cx="233288" cy="283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28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153">
            <a:off x="1598742" y="4884472"/>
            <a:ext cx="302360" cy="367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8946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5" name="Google Shape;455;p19"/>
          <p:cNvGrpSpPr/>
          <p:nvPr/>
        </p:nvGrpSpPr>
        <p:grpSpPr>
          <a:xfrm>
            <a:off x="114969" y="540134"/>
            <a:ext cx="11861076" cy="6002900"/>
            <a:chOff x="86225" y="353996"/>
            <a:chExt cx="8895807" cy="4502175"/>
          </a:xfrm>
        </p:grpSpPr>
        <p:grpSp>
          <p:nvGrpSpPr>
            <p:cNvPr id="456" name="Google Shape;456;p19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457" name="Google Shape;457;p19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79"/>
              </a:p>
            </p:txBody>
          </p:sp>
          <p:sp>
            <p:nvSpPr>
              <p:cNvPr id="458" name="Google Shape;458;p19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79"/>
              </a:p>
            </p:txBody>
          </p:sp>
        </p:grpSp>
        <p:grpSp>
          <p:nvGrpSpPr>
            <p:cNvPr id="459" name="Google Shape;459;p19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460" name="Google Shape;460;p19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79"/>
              </a:p>
            </p:txBody>
          </p:sp>
          <p:grpSp>
            <p:nvGrpSpPr>
              <p:cNvPr id="461" name="Google Shape;461;p19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462" name="Google Shape;462;p19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79"/>
                </a:p>
              </p:txBody>
            </p:sp>
            <p:sp>
              <p:nvSpPr>
                <p:cNvPr id="463" name="Google Shape;463;p19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79"/>
                </a:p>
              </p:txBody>
            </p:sp>
            <p:sp>
              <p:nvSpPr>
                <p:cNvPr id="464" name="Google Shape;464;p19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79"/>
                </a:p>
              </p:txBody>
            </p:sp>
            <p:sp>
              <p:nvSpPr>
                <p:cNvPr id="465" name="Google Shape;465;p19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79"/>
                </a:p>
              </p:txBody>
            </p:sp>
            <p:sp>
              <p:nvSpPr>
                <p:cNvPr id="466" name="Google Shape;466;p19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79"/>
                </a:p>
              </p:txBody>
            </p:sp>
            <p:sp>
              <p:nvSpPr>
                <p:cNvPr id="467" name="Google Shape;467;p19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79"/>
                </a:p>
              </p:txBody>
            </p:sp>
          </p:grpSp>
        </p:grpSp>
        <p:pic>
          <p:nvPicPr>
            <p:cNvPr id="468" name="Google Shape;468;p19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9" name="Google Shape;469;p19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0" name="Google Shape;470;p19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1" name="Google Shape;471;p19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2" name="Google Shape;472;p19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3" name="Google Shape;473;p19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4" name="Google Shape;474;p19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5" name="Google Shape;475;p19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6" name="Google Shape;476;p19"/>
          <p:cNvSpPr txBox="1">
            <a:spLocks noGrp="1"/>
          </p:cNvSpPr>
          <p:nvPr>
            <p:ph type="title"/>
          </p:nvPr>
        </p:nvSpPr>
        <p:spPr>
          <a:xfrm>
            <a:off x="950968" y="1008633"/>
            <a:ext cx="10758400" cy="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477" name="Google Shape;477;p19"/>
          <p:cNvPicPr preferRelativeResize="0"/>
          <p:nvPr/>
        </p:nvPicPr>
        <p:blipFill>
          <a:blip r:embed="rId4">
            <a:alphaModFix amt="89000"/>
          </a:blip>
          <a:stretch>
            <a:fillRect/>
          </a:stretch>
        </p:blipFill>
        <p:spPr>
          <a:xfrm>
            <a:off x="10123467" y="809271"/>
            <a:ext cx="1152376" cy="986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19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1593194">
            <a:off x="11353921" y="1447972"/>
            <a:ext cx="356753" cy="43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19"/>
          <p:cNvPicPr preferRelativeResize="0"/>
          <p:nvPr/>
        </p:nvPicPr>
        <p:blipFill rotWithShape="1">
          <a:blip r:embed="rId6">
            <a:alphaModFix amt="90000"/>
          </a:blip>
          <a:srcRect l="14783" t="26207" r="9676" b="12472"/>
          <a:stretch/>
        </p:blipFill>
        <p:spPr>
          <a:xfrm rot="-1220646">
            <a:off x="1141607" y="1052788"/>
            <a:ext cx="458125" cy="530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19"/>
          <p:cNvPicPr preferRelativeResize="0"/>
          <p:nvPr/>
        </p:nvPicPr>
        <p:blipFill rotWithShape="1">
          <a:blip r:embed="rId7">
            <a:alphaModFix amt="90000"/>
          </a:blip>
          <a:srcRect l="16945" t="23685" r="10977" b="22040"/>
          <a:stretch/>
        </p:blipFill>
        <p:spPr>
          <a:xfrm rot="2699978">
            <a:off x="1591602" y="1318239"/>
            <a:ext cx="375649" cy="403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19"/>
          <p:cNvPicPr preferRelativeResize="0"/>
          <p:nvPr/>
        </p:nvPicPr>
        <p:blipFill rotWithShape="1">
          <a:blip r:embed="rId8">
            <a:alphaModFix amt="90000"/>
          </a:blip>
          <a:srcRect l="16404" t="19815" r="13488" b="20554"/>
          <a:stretch/>
        </p:blipFill>
        <p:spPr>
          <a:xfrm rot="895601">
            <a:off x="4114945" y="5878775"/>
            <a:ext cx="303516" cy="3688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7077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0FE4-D654-46C4-B3D1-4C086B505032}" type="datetimeFigureOut">
              <a:rPr lang="zh-HK" altLang="en-US" smtClean="0"/>
              <a:t>15/10/2024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76DE-285B-4E81-A05D-CAD5E822902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83825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0FE4-D654-46C4-B3D1-4C086B505032}" type="datetimeFigureOut">
              <a:rPr lang="zh-HK" altLang="en-US" smtClean="0"/>
              <a:t>15/10/2024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76DE-285B-4E81-A05D-CAD5E822902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68004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0FE4-D654-46C4-B3D1-4C086B505032}" type="datetimeFigureOut">
              <a:rPr lang="zh-HK" altLang="en-US" smtClean="0"/>
              <a:t>15/10/2024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76DE-285B-4E81-A05D-CAD5E822902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77158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0FE4-D654-46C4-B3D1-4C086B505032}" type="datetimeFigureOut">
              <a:rPr lang="zh-HK" altLang="en-US" smtClean="0"/>
              <a:t>15/10/2024</a:t>
            </a:fld>
            <a:endParaRPr lang="zh-HK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76DE-285B-4E81-A05D-CAD5E822902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5026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0FE4-D654-46C4-B3D1-4C086B505032}" type="datetimeFigureOut">
              <a:rPr lang="zh-HK" altLang="en-US" smtClean="0"/>
              <a:t>15/10/2024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76DE-285B-4E81-A05D-CAD5E822902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12982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0FE4-D654-46C4-B3D1-4C086B505032}" type="datetimeFigureOut">
              <a:rPr lang="zh-HK" altLang="en-US" smtClean="0"/>
              <a:t>15/10/2024</a:t>
            </a:fld>
            <a:endParaRPr lang="zh-HK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76DE-285B-4E81-A05D-CAD5E822902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34990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0FE4-D654-46C4-B3D1-4C086B505032}" type="datetimeFigureOut">
              <a:rPr lang="zh-HK" altLang="en-US" smtClean="0"/>
              <a:t>15/10/2024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76DE-285B-4E81-A05D-CAD5E822902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15309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0FE4-D654-46C4-B3D1-4C086B505032}" type="datetimeFigureOut">
              <a:rPr lang="zh-HK" altLang="en-US" smtClean="0"/>
              <a:t>15/10/2024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76DE-285B-4E81-A05D-CAD5E822902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46697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F0FE4-D654-46C4-B3D1-4C086B505032}" type="datetimeFigureOut">
              <a:rPr lang="zh-HK" altLang="en-US" smtClean="0"/>
              <a:t>15/10/2024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B76DE-285B-4E81-A05D-CAD5E822902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79383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image" Target="../media/image10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16.jpeg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12.png"/><Relationship Id="rId1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12" Type="http://schemas.openxmlformats.org/officeDocument/2006/relationships/image" Target="../media/image23.png"/><Relationship Id="rId17" Type="http://schemas.openxmlformats.org/officeDocument/2006/relationships/image" Target="../media/image10.png"/><Relationship Id="rId2" Type="http://schemas.openxmlformats.org/officeDocument/2006/relationships/image" Target="../media/image11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22.png"/><Relationship Id="rId5" Type="http://schemas.openxmlformats.org/officeDocument/2006/relationships/image" Target="../media/image14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image" Target="../media/image24.jpeg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圓角 19">
            <a:extLst>
              <a:ext uri="{FF2B5EF4-FFF2-40B4-BE49-F238E27FC236}">
                <a16:creationId xmlns:a16="http://schemas.microsoft.com/office/drawing/2014/main" xmlns="" id="{DF5FF0D2-0799-430B-8DC3-B2112187C541}"/>
              </a:ext>
            </a:extLst>
          </p:cNvPr>
          <p:cNvSpPr/>
          <p:nvPr/>
        </p:nvSpPr>
        <p:spPr>
          <a:xfrm>
            <a:off x="4461173" y="3327153"/>
            <a:ext cx="3188218" cy="3380987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453"/>
          </a:p>
        </p:txBody>
      </p:sp>
      <p:pic>
        <p:nvPicPr>
          <p:cNvPr id="17" name="Google Shape;1108;p38">
            <a:extLst>
              <a:ext uri="{FF2B5EF4-FFF2-40B4-BE49-F238E27FC236}">
                <a16:creationId xmlns:a16="http://schemas.microsoft.com/office/drawing/2014/main" xmlns="" id="{0A6E3FF3-FA16-46DE-AB2E-F260CCA362C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70093" y="844819"/>
            <a:ext cx="3952472" cy="2584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108;p38">
            <a:extLst>
              <a:ext uri="{FF2B5EF4-FFF2-40B4-BE49-F238E27FC236}">
                <a16:creationId xmlns:a16="http://schemas.microsoft.com/office/drawing/2014/main" xmlns="" id="{35205260-85FD-4069-ABF5-BF3770686C66}"/>
              </a:ext>
            </a:extLst>
          </p:cNvPr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6454">
            <a:off x="1553629" y="185878"/>
            <a:ext cx="2339181" cy="673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108;p38">
            <a:extLst>
              <a:ext uri="{FF2B5EF4-FFF2-40B4-BE49-F238E27FC236}">
                <a16:creationId xmlns:a16="http://schemas.microsoft.com/office/drawing/2014/main" xmlns="" id="{F68E1E58-EB1F-43F8-A140-84B840634E1C}"/>
              </a:ext>
            </a:extLst>
          </p:cNvPr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78309">
            <a:off x="1652167" y="3477122"/>
            <a:ext cx="2094645" cy="673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108;p38">
            <a:extLst>
              <a:ext uri="{FF2B5EF4-FFF2-40B4-BE49-F238E27FC236}">
                <a16:creationId xmlns:a16="http://schemas.microsoft.com/office/drawing/2014/main" xmlns="" id="{5904CFC2-8DEC-4B1F-B9F1-C9BD077CE471}"/>
              </a:ext>
            </a:extLst>
          </p:cNvPr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87111">
            <a:off x="8744395" y="106009"/>
            <a:ext cx="1820619" cy="673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4243;p88">
            <a:extLst>
              <a:ext uri="{FF2B5EF4-FFF2-40B4-BE49-F238E27FC236}">
                <a16:creationId xmlns:a16="http://schemas.microsoft.com/office/drawing/2014/main" xmlns="" id="{C9D64A42-8595-4884-9652-AC3BA543AD38}"/>
              </a:ext>
            </a:extLst>
          </p:cNvPr>
          <p:cNvPicPr preferRelativeResize="0"/>
          <p:nvPr/>
        </p:nvPicPr>
        <p:blipFill rotWithShape="1">
          <a:blip r:embed="rId5">
            <a:alphaModFix amt="90000"/>
          </a:blip>
          <a:srcRect r="2657"/>
          <a:stretch/>
        </p:blipFill>
        <p:spPr>
          <a:xfrm>
            <a:off x="4461174" y="116276"/>
            <a:ext cx="3269653" cy="8651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D58A6F8B-DA1A-47D0-B86D-B89C3ADFB5C8}"/>
              </a:ext>
            </a:extLst>
          </p:cNvPr>
          <p:cNvSpPr/>
          <p:nvPr/>
        </p:nvSpPr>
        <p:spPr>
          <a:xfrm>
            <a:off x="4573070" y="216290"/>
            <a:ext cx="3023585" cy="651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02023">
              <a:lnSpc>
                <a:spcPct val="115000"/>
              </a:lnSpc>
              <a:buClr>
                <a:srgbClr val="A17A74"/>
              </a:buClr>
              <a:buSzPts val="1100"/>
              <a:defRPr/>
            </a:pPr>
            <a:r>
              <a:rPr lang="zh-TW" altLang="en-US" sz="3158" kern="0" dirty="0">
                <a:solidFill>
                  <a:prstClr val="black"/>
                </a:solidFill>
                <a:latin typeface="Caritas_19" panose="02000500000000000000" pitchFamily="2" charset="0"/>
                <a:ea typeface="標楷體" panose="03000509000000000000" pitchFamily="65" charset="-120"/>
                <a:sym typeface="Mulish"/>
              </a:rPr>
              <a:t>小手作推行活動</a:t>
            </a:r>
            <a:endParaRPr lang="zh-HK" altLang="en-US" sz="1228" kern="0" dirty="0">
              <a:solidFill>
                <a:srgbClr val="CCEAE9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52B69B75-E9F6-4A1C-A1CE-3C42FC173B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100" t="6756" r="14100" b="7554"/>
          <a:stretch/>
        </p:blipFill>
        <p:spPr>
          <a:xfrm rot="10499942">
            <a:off x="1109556" y="3977450"/>
            <a:ext cx="3023023" cy="2058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BE899459-2AFB-4A38-AE26-169B2C68D7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63334">
            <a:off x="7986178" y="796824"/>
            <a:ext cx="2985185" cy="1679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80B7A5B-0288-43FF-8B77-17CE0610EBB0}"/>
              </a:ext>
            </a:extLst>
          </p:cNvPr>
          <p:cNvSpPr/>
          <p:nvPr/>
        </p:nvSpPr>
        <p:spPr>
          <a:xfrm rot="21313530">
            <a:off x="7978369" y="2413681"/>
            <a:ext cx="2516240" cy="66364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 defTabSz="802023">
              <a:lnSpc>
                <a:spcPct val="115000"/>
              </a:lnSpc>
              <a:buClr>
                <a:srgbClr val="A17A74"/>
              </a:buClr>
              <a:buSzPts val="1100"/>
              <a:defRPr/>
            </a:pPr>
            <a:r>
              <a:rPr lang="zh-CN" altLang="en-US" sz="1614" kern="0" dirty="0">
                <a:solidFill>
                  <a:prstClr val="black"/>
                </a:solidFill>
                <a:latin typeface="Caritas_19" panose="02000500000000000000" pitchFamily="2" charset="0"/>
                <a:ea typeface="標楷體" panose="03000509000000000000" pitchFamily="65" charset="-120"/>
                <a:sym typeface="Mulish"/>
              </a:rPr>
              <a:t>運用故事中的角色小貓，認識一一對應的數學概念</a:t>
            </a:r>
            <a:endParaRPr lang="zh-HK" altLang="en-US" sz="1614" kern="0" dirty="0">
              <a:solidFill>
                <a:srgbClr val="CCEAE9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F0CB2B8D-7380-42CC-9063-BC4EDC7B5B8B}"/>
              </a:ext>
            </a:extLst>
          </p:cNvPr>
          <p:cNvSpPr/>
          <p:nvPr/>
        </p:nvSpPr>
        <p:spPr>
          <a:xfrm rot="166454">
            <a:off x="1775727" y="228169"/>
            <a:ext cx="1988045" cy="589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02023">
              <a:lnSpc>
                <a:spcPct val="115000"/>
              </a:lnSpc>
              <a:buClr>
                <a:srgbClr val="A17A74"/>
              </a:buClr>
              <a:buSzPts val="1100"/>
              <a:defRPr/>
            </a:pPr>
            <a:r>
              <a:rPr lang="zh-TW" altLang="en-US" sz="2807" dirty="0">
                <a:solidFill>
                  <a:prstClr val="black"/>
                </a:solidFill>
                <a:latin typeface="Caritas_19" panose="02000500000000000000" pitchFamily="2" charset="0"/>
                <a:ea typeface="標楷體" panose="03000509000000000000" pitchFamily="65" charset="-120"/>
                <a:sym typeface="Mulish"/>
              </a:rPr>
              <a:t>小手肌練習</a:t>
            </a:r>
            <a:endParaRPr lang="en-US" altLang="zh-TW" sz="2807" dirty="0">
              <a:solidFill>
                <a:prstClr val="black"/>
              </a:solidFill>
              <a:latin typeface="Caritas_19" panose="02000500000000000000" pitchFamily="2" charset="0"/>
              <a:ea typeface="標楷體" panose="03000509000000000000" pitchFamily="65" charset="-120"/>
              <a:sym typeface="Mulish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BDD74D87-9490-4F28-8494-9CCEC1B7304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584" t="9445"/>
          <a:stretch/>
        </p:blipFill>
        <p:spPr>
          <a:xfrm rot="163916">
            <a:off x="7711940" y="3805687"/>
            <a:ext cx="3234883" cy="1822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C6E91BBF-497E-44E8-9431-D3BAB5935320}"/>
              </a:ext>
            </a:extLst>
          </p:cNvPr>
          <p:cNvSpPr/>
          <p:nvPr/>
        </p:nvSpPr>
        <p:spPr>
          <a:xfrm rot="21242299">
            <a:off x="9180319" y="153052"/>
            <a:ext cx="906017" cy="589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02023">
              <a:lnSpc>
                <a:spcPct val="115000"/>
              </a:lnSpc>
              <a:buClr>
                <a:srgbClr val="A17A74"/>
              </a:buClr>
              <a:buSzPts val="1100"/>
              <a:defRPr/>
            </a:pPr>
            <a:r>
              <a:rPr lang="zh-TW" altLang="en-US" sz="2807" kern="0" dirty="0">
                <a:solidFill>
                  <a:prstClr val="black"/>
                </a:solidFill>
                <a:latin typeface="Caritas_19" panose="02000500000000000000" pitchFamily="2" charset="0"/>
                <a:ea typeface="標楷體" panose="03000509000000000000" pitchFamily="65" charset="-120"/>
                <a:sym typeface="Mulish"/>
              </a:rPr>
              <a:t>數概</a:t>
            </a:r>
            <a:endParaRPr lang="zh-HK" altLang="en-US" sz="2807" kern="0" dirty="0">
              <a:solidFill>
                <a:srgbClr val="CCEAE9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pic>
        <p:nvPicPr>
          <p:cNvPr id="14" name="Google Shape;1108;p38">
            <a:extLst>
              <a:ext uri="{FF2B5EF4-FFF2-40B4-BE49-F238E27FC236}">
                <a16:creationId xmlns:a16="http://schemas.microsoft.com/office/drawing/2014/main" xmlns="" id="{B710EE8D-649A-4E98-8988-BE3515E8017B}"/>
              </a:ext>
            </a:extLst>
          </p:cNvPr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7839">
            <a:off x="8770589" y="3220952"/>
            <a:ext cx="1820619" cy="67389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2797A12B-2102-48A9-B94F-E1C8DC20EB22}"/>
              </a:ext>
            </a:extLst>
          </p:cNvPr>
          <p:cNvSpPr/>
          <p:nvPr/>
        </p:nvSpPr>
        <p:spPr>
          <a:xfrm rot="176362">
            <a:off x="9274296" y="3248506"/>
            <a:ext cx="906017" cy="589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02023">
              <a:lnSpc>
                <a:spcPct val="115000"/>
              </a:lnSpc>
              <a:buClr>
                <a:srgbClr val="A17A74"/>
              </a:buClr>
              <a:buSzPts val="1100"/>
              <a:defRPr/>
            </a:pPr>
            <a:r>
              <a:rPr lang="zh-TW" altLang="en-US" sz="2807" dirty="0">
                <a:solidFill>
                  <a:prstClr val="black"/>
                </a:solidFill>
                <a:latin typeface="Caritas_19" panose="02000500000000000000" pitchFamily="2" charset="0"/>
                <a:ea typeface="標楷體" panose="03000509000000000000" pitchFamily="65" charset="-120"/>
                <a:sym typeface="Mulish"/>
              </a:rPr>
              <a:t>語文</a:t>
            </a:r>
            <a:endParaRPr lang="zh-HK" altLang="en-US" sz="2807" kern="0" dirty="0">
              <a:solidFill>
                <a:srgbClr val="CCEAE9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16792F71-52AB-4FD6-80D0-7703C6EC5BCD}"/>
              </a:ext>
            </a:extLst>
          </p:cNvPr>
          <p:cNvSpPr/>
          <p:nvPr/>
        </p:nvSpPr>
        <p:spPr>
          <a:xfrm>
            <a:off x="4204671" y="1275901"/>
            <a:ext cx="3766770" cy="1830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02023">
              <a:lnSpc>
                <a:spcPct val="115000"/>
              </a:lnSpc>
              <a:buClr>
                <a:srgbClr val="A17A74"/>
              </a:buClr>
              <a:buSzPts val="1100"/>
              <a:defRPr/>
            </a:pPr>
            <a:r>
              <a:rPr lang="zh-TW" altLang="en-US" sz="2456" kern="0" dirty="0">
                <a:solidFill>
                  <a:prstClr val="black"/>
                </a:solidFill>
                <a:latin typeface="Caritas_19" panose="02000500000000000000" pitchFamily="2" charset="0"/>
                <a:ea typeface="標楷體" panose="03000509000000000000" pitchFamily="65" charset="-120"/>
                <a:sym typeface="Mulish"/>
              </a:rPr>
              <a:t>由老師及家長聲演故事內容，並延伸進行六大範疇的</a:t>
            </a:r>
            <a:r>
              <a:rPr lang="zh-TW" altLang="en-US" sz="2456" kern="0" dirty="0">
                <a:solidFill>
                  <a:prstClr val="black"/>
                </a:solidFill>
                <a:latin typeface="Caritas_19" panose="02000500000000000000" pitchFamily="2" charset="0"/>
                <a:ea typeface="標楷體" panose="03000509000000000000" pitchFamily="65" charset="-120"/>
                <a:sym typeface="Mulish"/>
              </a:rPr>
              <a:t>活動</a:t>
            </a:r>
            <a:endParaRPr lang="en-US" altLang="zh-TW" sz="2456" kern="0" dirty="0">
              <a:solidFill>
                <a:prstClr val="black"/>
              </a:solidFill>
              <a:latin typeface="Caritas_19" panose="02000500000000000000" pitchFamily="2" charset="0"/>
              <a:ea typeface="標楷體" panose="03000509000000000000" pitchFamily="65" charset="-120"/>
              <a:sym typeface="Mulish"/>
            </a:endParaRPr>
          </a:p>
          <a:p>
            <a:pPr algn="ctr" defTabSz="802023">
              <a:lnSpc>
                <a:spcPct val="115000"/>
              </a:lnSpc>
              <a:buClr>
                <a:srgbClr val="A17A74"/>
              </a:buClr>
              <a:buSzPts val="1100"/>
              <a:defRPr/>
            </a:pPr>
            <a:r>
              <a:rPr lang="en-US" altLang="zh-TW" sz="2456" kern="0" dirty="0">
                <a:solidFill>
                  <a:prstClr val="black"/>
                </a:solidFill>
                <a:latin typeface="Caritas_19" panose="02000500000000000000" pitchFamily="2" charset="0"/>
                <a:ea typeface="標楷體" panose="03000509000000000000" pitchFamily="65" charset="-120"/>
                <a:sym typeface="Mulish"/>
              </a:rPr>
              <a:t>(</a:t>
            </a:r>
            <a:r>
              <a:rPr lang="zh-TW" altLang="en-US" sz="2456" kern="0" dirty="0">
                <a:solidFill>
                  <a:prstClr val="black"/>
                </a:solidFill>
                <a:latin typeface="Caritas_19" panose="02000500000000000000" pitchFamily="2" charset="0"/>
                <a:ea typeface="標楷體" panose="03000509000000000000" pitchFamily="65" charset="-120"/>
                <a:sym typeface="Mulish"/>
              </a:rPr>
              <a:t>每個活動均附有教學影片</a:t>
            </a:r>
            <a:r>
              <a:rPr lang="en-US" altLang="zh-TW" sz="2456" kern="0" dirty="0">
                <a:solidFill>
                  <a:prstClr val="black"/>
                </a:solidFill>
                <a:latin typeface="Caritas_19" panose="02000500000000000000" pitchFamily="2" charset="0"/>
                <a:ea typeface="標楷體" panose="03000509000000000000" pitchFamily="65" charset="-120"/>
                <a:sym typeface="Mulish"/>
              </a:rPr>
              <a:t>)</a:t>
            </a:r>
            <a:endParaRPr lang="zh-HK" altLang="en-US" sz="965" kern="0" dirty="0">
              <a:solidFill>
                <a:srgbClr val="CCEAE9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pic>
        <p:nvPicPr>
          <p:cNvPr id="1036" name="Picture 12" descr="93,643 Kids Playing Cliparts, Stock Vector and Royalty Free Kids Playing  Illustrations">
            <a:extLst>
              <a:ext uri="{FF2B5EF4-FFF2-40B4-BE49-F238E27FC236}">
                <a16:creationId xmlns:a16="http://schemas.microsoft.com/office/drawing/2014/main" xmlns="" id="{7F7A8A54-7F8C-40F7-8241-D5F74D6D2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370" y="-5881"/>
            <a:ext cx="2076026" cy="197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xmlns="" id="{E921CD6F-EB4C-47BC-850C-756D1463B6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81626">
            <a:off x="934617" y="791376"/>
            <a:ext cx="3236105" cy="1820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xmlns="" id="{6ADA5143-E640-4533-859D-EABC7CAB562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560" t="25552" r="560" b="12661"/>
          <a:stretch/>
        </p:blipFill>
        <p:spPr>
          <a:xfrm rot="21400212">
            <a:off x="4858620" y="3446216"/>
            <a:ext cx="2405525" cy="3217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xmlns="" id="{241E745A-7A3F-4DEC-9477-2EA26EC1FEC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8" t="52916"/>
          <a:stretch/>
        </p:blipFill>
        <p:spPr>
          <a:xfrm rot="16533776">
            <a:off x="850032" y="1519290"/>
            <a:ext cx="832052" cy="8244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xmlns="" id="{77ADF888-A205-4B99-AC3A-35D14314767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0" r="17193" b="22212"/>
          <a:stretch/>
        </p:blipFill>
        <p:spPr>
          <a:xfrm rot="21276380">
            <a:off x="10498000" y="1960252"/>
            <a:ext cx="920539" cy="805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xmlns="" id="{E1FCC706-D40A-4153-A93E-538B151D97A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241870">
            <a:off x="844009" y="5184636"/>
            <a:ext cx="1075870" cy="6051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xmlns="" id="{9BDF30DB-28AC-4BBC-A04E-801C240737B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2922" t="11840" r="16544"/>
          <a:stretch/>
        </p:blipFill>
        <p:spPr>
          <a:xfrm rot="343990">
            <a:off x="10356816" y="5099468"/>
            <a:ext cx="924207" cy="7582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580B7A5B-0288-43FF-8B77-17CE0610EBB0}"/>
              </a:ext>
            </a:extLst>
          </p:cNvPr>
          <p:cNvSpPr/>
          <p:nvPr/>
        </p:nvSpPr>
        <p:spPr>
          <a:xfrm rot="21308235">
            <a:off x="999780" y="5884648"/>
            <a:ext cx="3318797" cy="66364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 defTabSz="802023">
              <a:lnSpc>
                <a:spcPct val="115000"/>
              </a:lnSpc>
              <a:buClr>
                <a:srgbClr val="A17A74"/>
              </a:buClr>
              <a:buSzPts val="1100"/>
              <a:defRPr/>
            </a:pPr>
            <a:r>
              <a:rPr lang="zh-CN" altLang="en-US" sz="1614" kern="0" dirty="0">
                <a:solidFill>
                  <a:schemeClr val="bg1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透過故事認識不同的玩具，兒童透過棋盤與家人享受親子遊戲的樂趣</a:t>
            </a:r>
            <a:endParaRPr lang="zh-HK" altLang="en-US" sz="1614" kern="0" dirty="0">
              <a:solidFill>
                <a:schemeClr val="bg1">
                  <a:lumMod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580B7A5B-0288-43FF-8B77-17CE0610EBB0}"/>
              </a:ext>
            </a:extLst>
          </p:cNvPr>
          <p:cNvSpPr/>
          <p:nvPr/>
        </p:nvSpPr>
        <p:spPr>
          <a:xfrm rot="21344453">
            <a:off x="1929357" y="3469125"/>
            <a:ext cx="1737380" cy="589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02023">
              <a:lnSpc>
                <a:spcPct val="115000"/>
              </a:lnSpc>
              <a:buClr>
                <a:srgbClr val="A17A74"/>
              </a:buClr>
              <a:buSzPts val="1100"/>
              <a:defRPr/>
            </a:pPr>
            <a:r>
              <a:rPr lang="zh-TW" altLang="en-US" sz="2807" kern="0" dirty="0">
                <a:solidFill>
                  <a:prstClr val="black"/>
                </a:solidFill>
                <a:latin typeface="Caritas_19" panose="02000500000000000000" pitchFamily="2" charset="0"/>
                <a:ea typeface="標楷體" panose="03000509000000000000" pitchFamily="65" charset="-120"/>
                <a:sym typeface="Mulish"/>
              </a:rPr>
              <a:t>親子遊戲</a:t>
            </a:r>
            <a:endParaRPr lang="zh-HK" altLang="en-US" sz="2807" kern="0" dirty="0">
              <a:solidFill>
                <a:srgbClr val="CCEAE9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xmlns="" id="{580B7A5B-0288-43FF-8B77-17CE0610EBB0}"/>
              </a:ext>
            </a:extLst>
          </p:cNvPr>
          <p:cNvSpPr/>
          <p:nvPr/>
        </p:nvSpPr>
        <p:spPr>
          <a:xfrm rot="159084">
            <a:off x="1482363" y="3626741"/>
            <a:ext cx="2516240" cy="377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02023">
              <a:lnSpc>
                <a:spcPct val="115000"/>
              </a:lnSpc>
              <a:buClr>
                <a:srgbClr val="A17A74"/>
              </a:buClr>
              <a:buSzPts val="1100"/>
              <a:defRPr/>
            </a:pPr>
            <a:endParaRPr lang="zh-HK" altLang="en-US" sz="1614" kern="0" dirty="0">
              <a:solidFill>
                <a:srgbClr val="CCEAE9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xmlns="" id="{580B7A5B-0288-43FF-8B77-17CE0610EBB0}"/>
              </a:ext>
            </a:extLst>
          </p:cNvPr>
          <p:cNvSpPr/>
          <p:nvPr/>
        </p:nvSpPr>
        <p:spPr>
          <a:xfrm rot="159084">
            <a:off x="1471023" y="3021404"/>
            <a:ext cx="2516240" cy="377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02023">
              <a:lnSpc>
                <a:spcPct val="115000"/>
              </a:lnSpc>
              <a:buClr>
                <a:srgbClr val="A17A74"/>
              </a:buClr>
              <a:buSzPts val="1100"/>
              <a:defRPr/>
            </a:pPr>
            <a:endParaRPr lang="zh-HK" altLang="en-US" sz="1614" kern="0" dirty="0">
              <a:solidFill>
                <a:srgbClr val="CCEAE9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xmlns="" id="{580B7A5B-0288-43FF-8B77-17CE0610EBB0}"/>
              </a:ext>
            </a:extLst>
          </p:cNvPr>
          <p:cNvSpPr/>
          <p:nvPr/>
        </p:nvSpPr>
        <p:spPr>
          <a:xfrm rot="308671">
            <a:off x="7979495" y="5652151"/>
            <a:ext cx="2422489" cy="66364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 defTabSz="802023">
              <a:lnSpc>
                <a:spcPct val="115000"/>
              </a:lnSpc>
              <a:buClr>
                <a:srgbClr val="A17A74"/>
              </a:buClr>
              <a:buSzPts val="1100"/>
              <a:defRPr/>
            </a:pPr>
            <a:r>
              <a:rPr lang="zh-CN" altLang="en-US" sz="1614" kern="0" dirty="0">
                <a:solidFill>
                  <a:schemeClr val="bg1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閱讀故事後，</a:t>
            </a:r>
            <a:r>
              <a:rPr lang="zh-TW" altLang="en-US" sz="1614" kern="0" dirty="0">
                <a:solidFill>
                  <a:schemeClr val="bg1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仿照故事內容創作四格漫畫</a:t>
            </a:r>
            <a:endParaRPr lang="zh-HK" altLang="en-US" sz="1614" kern="0" dirty="0">
              <a:solidFill>
                <a:schemeClr val="bg1">
                  <a:lumMod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xmlns="" id="{580B7A5B-0288-43FF-8B77-17CE0610EBB0}"/>
              </a:ext>
            </a:extLst>
          </p:cNvPr>
          <p:cNvSpPr/>
          <p:nvPr/>
        </p:nvSpPr>
        <p:spPr>
          <a:xfrm rot="214618">
            <a:off x="947923" y="2620400"/>
            <a:ext cx="3125390" cy="66364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 defTabSz="802023">
              <a:lnSpc>
                <a:spcPct val="115000"/>
              </a:lnSpc>
              <a:buClr>
                <a:srgbClr val="A17A74"/>
              </a:buClr>
              <a:buSzPts val="1100"/>
              <a:defRPr/>
            </a:pPr>
            <a:r>
              <a:rPr lang="zh-CN" altLang="en-US" sz="1614" kern="0" dirty="0">
                <a:solidFill>
                  <a:schemeClr val="bg1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透過故事認識了不同水果，運用小手肌技巧用</a:t>
            </a:r>
            <a:r>
              <a:rPr lang="zh-TW" altLang="en-US" sz="1614" kern="0" dirty="0">
                <a:solidFill>
                  <a:schemeClr val="bg1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匙子舀粟米</a:t>
            </a:r>
            <a:endParaRPr lang="zh-HK" altLang="en-US" sz="1614" kern="0" dirty="0">
              <a:solidFill>
                <a:schemeClr val="bg1">
                  <a:lumMod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pic>
        <p:nvPicPr>
          <p:cNvPr id="34" name="Google Shape;4248;p88">
            <a:extLst>
              <a:ext uri="{FF2B5EF4-FFF2-40B4-BE49-F238E27FC236}">
                <a16:creationId xmlns:a16="http://schemas.microsoft.com/office/drawing/2014/main" xmlns="" id="{CDAAD584-5CA6-4D09-BD8D-70A5EDD9EFF8}"/>
              </a:ext>
            </a:extLst>
          </p:cNvPr>
          <p:cNvPicPr preferRelativeResize="0"/>
          <p:nvPr/>
        </p:nvPicPr>
        <p:blipFill rotWithShape="1">
          <a:blip r:embed="rId16">
            <a:alphaModFix amt="85000"/>
          </a:blip>
          <a:srcRect l="2713" t="3085" r="8326" b="5095"/>
          <a:stretch/>
        </p:blipFill>
        <p:spPr>
          <a:xfrm rot="387444">
            <a:off x="831953" y="188675"/>
            <a:ext cx="868209" cy="455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4248;p88">
            <a:extLst>
              <a:ext uri="{FF2B5EF4-FFF2-40B4-BE49-F238E27FC236}">
                <a16:creationId xmlns:a16="http://schemas.microsoft.com/office/drawing/2014/main" xmlns="" id="{072AB65E-A7BC-4DD3-962B-2F6F1D6EE23E}"/>
              </a:ext>
            </a:extLst>
          </p:cNvPr>
          <p:cNvPicPr preferRelativeResize="0"/>
          <p:nvPr/>
        </p:nvPicPr>
        <p:blipFill rotWithShape="1">
          <a:blip r:embed="rId16">
            <a:alphaModFix amt="85000"/>
          </a:blip>
          <a:srcRect l="2713" t="3085" r="8326" b="5095"/>
          <a:stretch/>
        </p:blipFill>
        <p:spPr>
          <a:xfrm rot="21194763">
            <a:off x="7837949" y="426888"/>
            <a:ext cx="868209" cy="455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4248;p88">
            <a:extLst>
              <a:ext uri="{FF2B5EF4-FFF2-40B4-BE49-F238E27FC236}">
                <a16:creationId xmlns:a16="http://schemas.microsoft.com/office/drawing/2014/main" xmlns="" id="{D9C246AA-F3DF-49BA-9CDA-FACAA8485BF5}"/>
              </a:ext>
            </a:extLst>
          </p:cNvPr>
          <p:cNvPicPr preferRelativeResize="0"/>
          <p:nvPr/>
        </p:nvPicPr>
        <p:blipFill rotWithShape="1">
          <a:blip r:embed="rId16">
            <a:alphaModFix amt="85000"/>
          </a:blip>
          <a:srcRect l="2713" t="3085" r="8326" b="5095"/>
          <a:stretch/>
        </p:blipFill>
        <p:spPr>
          <a:xfrm rot="21194763">
            <a:off x="787787" y="3588741"/>
            <a:ext cx="868209" cy="455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4248;p88">
            <a:extLst>
              <a:ext uri="{FF2B5EF4-FFF2-40B4-BE49-F238E27FC236}">
                <a16:creationId xmlns:a16="http://schemas.microsoft.com/office/drawing/2014/main" xmlns="" id="{4AC5B2F4-1A86-4C4A-8CD3-E7B4E56D7657}"/>
              </a:ext>
            </a:extLst>
          </p:cNvPr>
          <p:cNvPicPr preferRelativeResize="0"/>
          <p:nvPr/>
        </p:nvPicPr>
        <p:blipFill rotWithShape="1">
          <a:blip r:embed="rId16">
            <a:alphaModFix amt="85000"/>
          </a:blip>
          <a:srcRect l="2713" t="3085" r="8326" b="5095"/>
          <a:stretch/>
        </p:blipFill>
        <p:spPr>
          <a:xfrm rot="289276">
            <a:off x="7793309" y="3377614"/>
            <a:ext cx="868209" cy="455804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xmlns="" id="{27E33F02-4E54-4EE2-92FE-FD93853C2E5B}"/>
              </a:ext>
            </a:extLst>
          </p:cNvPr>
          <p:cNvSpPr/>
          <p:nvPr/>
        </p:nvSpPr>
        <p:spPr>
          <a:xfrm rot="387444">
            <a:off x="977004" y="148386"/>
            <a:ext cx="649538" cy="589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02023">
              <a:lnSpc>
                <a:spcPct val="115000"/>
              </a:lnSpc>
              <a:buClr>
                <a:srgbClr val="A17A74"/>
              </a:buClr>
              <a:buSzPts val="1100"/>
              <a:defRPr/>
            </a:pPr>
            <a:r>
              <a:rPr lang="en-US" altLang="zh-TW" sz="2807" dirty="0">
                <a:solidFill>
                  <a:prstClr val="black"/>
                </a:solidFill>
                <a:latin typeface="Caritas_19" panose="02000500000000000000" pitchFamily="2" charset="0"/>
                <a:ea typeface="標楷體" panose="03000509000000000000" pitchFamily="65" charset="-120"/>
                <a:sym typeface="Mulish"/>
              </a:rPr>
              <a:t>N1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xmlns="" id="{27E33F02-4E54-4EE2-92FE-FD93853C2E5B}"/>
              </a:ext>
            </a:extLst>
          </p:cNvPr>
          <p:cNvSpPr/>
          <p:nvPr/>
        </p:nvSpPr>
        <p:spPr>
          <a:xfrm rot="387444">
            <a:off x="7998811" y="368278"/>
            <a:ext cx="564578" cy="589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02023">
              <a:lnSpc>
                <a:spcPct val="115000"/>
              </a:lnSpc>
              <a:buClr>
                <a:srgbClr val="A17A74"/>
              </a:buClr>
              <a:buSzPts val="1100"/>
              <a:defRPr/>
            </a:pPr>
            <a:r>
              <a:rPr lang="en-US" altLang="zh-TW" sz="2807" dirty="0">
                <a:solidFill>
                  <a:prstClr val="black"/>
                </a:solidFill>
                <a:latin typeface="Caritas_19" panose="02000500000000000000" pitchFamily="2" charset="0"/>
                <a:ea typeface="標楷體" panose="03000509000000000000" pitchFamily="65" charset="-120"/>
                <a:sym typeface="Mulish"/>
              </a:rPr>
              <a:t>k1</a:t>
            </a:r>
            <a:endParaRPr lang="en-US" altLang="zh-TW" sz="2807" dirty="0">
              <a:solidFill>
                <a:prstClr val="black"/>
              </a:solidFill>
              <a:latin typeface="Caritas_19" panose="02000500000000000000" pitchFamily="2" charset="0"/>
              <a:ea typeface="標楷體" panose="03000509000000000000" pitchFamily="65" charset="-120"/>
              <a:sym typeface="Mulish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27E33F02-4E54-4EE2-92FE-FD93853C2E5B}"/>
              </a:ext>
            </a:extLst>
          </p:cNvPr>
          <p:cNvSpPr/>
          <p:nvPr/>
        </p:nvSpPr>
        <p:spPr>
          <a:xfrm rot="387444">
            <a:off x="921846" y="3487016"/>
            <a:ext cx="596638" cy="589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02023">
              <a:lnSpc>
                <a:spcPct val="115000"/>
              </a:lnSpc>
              <a:buClr>
                <a:srgbClr val="A17A74"/>
              </a:buClr>
              <a:buSzPts val="1100"/>
              <a:defRPr/>
            </a:pPr>
            <a:r>
              <a:rPr lang="en-US" altLang="zh-TW" sz="2807" dirty="0">
                <a:solidFill>
                  <a:prstClr val="black"/>
                </a:solidFill>
                <a:latin typeface="Caritas_19" panose="02000500000000000000" pitchFamily="2" charset="0"/>
                <a:ea typeface="標楷體" panose="03000509000000000000" pitchFamily="65" charset="-120"/>
                <a:sym typeface="Mulish"/>
              </a:rPr>
              <a:t>K</a:t>
            </a:r>
            <a:r>
              <a:rPr lang="en-US" altLang="zh-TW" sz="2807" dirty="0">
                <a:solidFill>
                  <a:prstClr val="black"/>
                </a:solidFill>
                <a:latin typeface="Caritas_19" panose="02000500000000000000" pitchFamily="2" charset="0"/>
                <a:ea typeface="標楷體" panose="03000509000000000000" pitchFamily="65" charset="-120"/>
                <a:sym typeface="Mulish"/>
              </a:rPr>
              <a:t>2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27E33F02-4E54-4EE2-92FE-FD93853C2E5B}"/>
              </a:ext>
            </a:extLst>
          </p:cNvPr>
          <p:cNvSpPr/>
          <p:nvPr/>
        </p:nvSpPr>
        <p:spPr>
          <a:xfrm rot="387444">
            <a:off x="7949013" y="3284747"/>
            <a:ext cx="596638" cy="589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02023">
              <a:lnSpc>
                <a:spcPct val="115000"/>
              </a:lnSpc>
              <a:buClr>
                <a:srgbClr val="A17A74"/>
              </a:buClr>
              <a:buSzPts val="1100"/>
              <a:defRPr/>
            </a:pPr>
            <a:r>
              <a:rPr lang="en-US" altLang="zh-TW" sz="2807" dirty="0">
                <a:solidFill>
                  <a:prstClr val="black"/>
                </a:solidFill>
                <a:latin typeface="Caritas_19" panose="02000500000000000000" pitchFamily="2" charset="0"/>
                <a:ea typeface="標楷體" panose="03000509000000000000" pitchFamily="65" charset="-120"/>
                <a:sym typeface="Mulish"/>
              </a:rPr>
              <a:t>K3</a:t>
            </a:r>
            <a:endParaRPr lang="en-US" altLang="zh-TW" sz="2807" dirty="0">
              <a:solidFill>
                <a:prstClr val="black"/>
              </a:solidFill>
              <a:latin typeface="Caritas_19" panose="02000500000000000000" pitchFamily="2" charset="0"/>
              <a:ea typeface="標楷體" panose="03000509000000000000" pitchFamily="65" charset="-120"/>
              <a:sym typeface="Mulish"/>
            </a:endParaRPr>
          </a:p>
        </p:txBody>
      </p:sp>
    </p:spTree>
    <p:extLst>
      <p:ext uri="{BB962C8B-B14F-4D97-AF65-F5344CB8AC3E}">
        <p14:creationId xmlns:p14="http://schemas.microsoft.com/office/powerpoint/2010/main" val="513106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108;p38">
            <a:extLst>
              <a:ext uri="{FF2B5EF4-FFF2-40B4-BE49-F238E27FC236}">
                <a16:creationId xmlns:a16="http://schemas.microsoft.com/office/drawing/2014/main" xmlns="" id="{35205260-85FD-4069-ABF5-BF3770686C66}"/>
              </a:ext>
            </a:extLst>
          </p:cNvPr>
          <p:cNvPicPr preferRelativeResize="0"/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6454">
            <a:off x="1553629" y="185878"/>
            <a:ext cx="2339181" cy="673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108;p38">
            <a:extLst>
              <a:ext uri="{FF2B5EF4-FFF2-40B4-BE49-F238E27FC236}">
                <a16:creationId xmlns:a16="http://schemas.microsoft.com/office/drawing/2014/main" xmlns="" id="{F68E1E58-EB1F-43F8-A140-84B840634E1C}"/>
              </a:ext>
            </a:extLst>
          </p:cNvPr>
          <p:cNvPicPr preferRelativeResize="0"/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78309">
            <a:off x="1966493" y="3518200"/>
            <a:ext cx="2094645" cy="673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108;p38">
            <a:extLst>
              <a:ext uri="{FF2B5EF4-FFF2-40B4-BE49-F238E27FC236}">
                <a16:creationId xmlns:a16="http://schemas.microsoft.com/office/drawing/2014/main" xmlns="" id="{5904CFC2-8DEC-4B1F-B9F1-C9BD077CE471}"/>
              </a:ext>
            </a:extLst>
          </p:cNvPr>
          <p:cNvPicPr preferRelativeResize="0"/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87111">
            <a:off x="8744395" y="106009"/>
            <a:ext cx="1820619" cy="673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52B69B75-E9F6-4A1C-A1CE-3C42FC173B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00" t="6756" r="14100" b="7554"/>
          <a:stretch/>
        </p:blipFill>
        <p:spPr>
          <a:xfrm rot="10499942">
            <a:off x="1845996" y="4072699"/>
            <a:ext cx="3023023" cy="2058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BE899459-2AFB-4A38-AE26-169B2C68D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63334">
            <a:off x="7705512" y="863365"/>
            <a:ext cx="2985185" cy="1679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80B7A5B-0288-43FF-8B77-17CE0610EBB0}"/>
              </a:ext>
            </a:extLst>
          </p:cNvPr>
          <p:cNvSpPr/>
          <p:nvPr/>
        </p:nvSpPr>
        <p:spPr>
          <a:xfrm rot="21313530">
            <a:off x="8144799" y="2337326"/>
            <a:ext cx="2516240" cy="66364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 defTabSz="802023">
              <a:lnSpc>
                <a:spcPct val="115000"/>
              </a:lnSpc>
              <a:buClr>
                <a:srgbClr val="A17A74"/>
              </a:buClr>
              <a:buSzPts val="1100"/>
              <a:defRPr/>
            </a:pPr>
            <a:r>
              <a:rPr lang="zh-CN" altLang="en-US" sz="1614" kern="0" dirty="0">
                <a:solidFill>
                  <a:prstClr val="black"/>
                </a:solidFill>
                <a:latin typeface="Caritas_19" panose="02000500000000000000" pitchFamily="2" charset="0"/>
                <a:ea typeface="標楷體" panose="03000509000000000000" pitchFamily="65" charset="-120"/>
                <a:sym typeface="Mulish"/>
              </a:rPr>
              <a:t>運用故事中的角色小貓，認識一一對應的數學概念</a:t>
            </a:r>
            <a:endParaRPr lang="zh-HK" altLang="en-US" sz="1614" kern="0" dirty="0">
              <a:solidFill>
                <a:srgbClr val="CCEAE9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F0CB2B8D-7380-42CC-9063-BC4EDC7B5B8B}"/>
              </a:ext>
            </a:extLst>
          </p:cNvPr>
          <p:cNvSpPr/>
          <p:nvPr/>
        </p:nvSpPr>
        <p:spPr>
          <a:xfrm rot="166454">
            <a:off x="1775727" y="228169"/>
            <a:ext cx="1988045" cy="589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02023">
              <a:lnSpc>
                <a:spcPct val="115000"/>
              </a:lnSpc>
              <a:buClr>
                <a:srgbClr val="A17A74"/>
              </a:buClr>
              <a:buSzPts val="1100"/>
              <a:defRPr/>
            </a:pPr>
            <a:r>
              <a:rPr lang="zh-TW" altLang="en-US" sz="2807" dirty="0">
                <a:solidFill>
                  <a:prstClr val="black"/>
                </a:solidFill>
                <a:latin typeface="Caritas_19" panose="02000500000000000000" pitchFamily="2" charset="0"/>
                <a:ea typeface="標楷體" panose="03000509000000000000" pitchFamily="65" charset="-120"/>
                <a:sym typeface="Mulish"/>
              </a:rPr>
              <a:t>小手肌練習</a:t>
            </a:r>
            <a:endParaRPr lang="en-US" altLang="zh-TW" sz="2807" dirty="0">
              <a:solidFill>
                <a:prstClr val="black"/>
              </a:solidFill>
              <a:latin typeface="Caritas_19" panose="02000500000000000000" pitchFamily="2" charset="0"/>
              <a:ea typeface="標楷體" panose="03000509000000000000" pitchFamily="65" charset="-120"/>
              <a:sym typeface="Mulish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BDD74D87-9490-4F28-8494-9CCEC1B730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584" t="9445"/>
          <a:stretch/>
        </p:blipFill>
        <p:spPr>
          <a:xfrm rot="163916">
            <a:off x="7100095" y="4100619"/>
            <a:ext cx="3234883" cy="1822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C6E91BBF-497E-44E8-9431-D3BAB5935320}"/>
              </a:ext>
            </a:extLst>
          </p:cNvPr>
          <p:cNvSpPr/>
          <p:nvPr/>
        </p:nvSpPr>
        <p:spPr>
          <a:xfrm rot="21242299">
            <a:off x="9180319" y="153052"/>
            <a:ext cx="906017" cy="589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02023">
              <a:lnSpc>
                <a:spcPct val="115000"/>
              </a:lnSpc>
              <a:buClr>
                <a:srgbClr val="A17A74"/>
              </a:buClr>
              <a:buSzPts val="1100"/>
              <a:defRPr/>
            </a:pPr>
            <a:r>
              <a:rPr lang="zh-TW" altLang="en-US" sz="2807" kern="0" dirty="0">
                <a:solidFill>
                  <a:prstClr val="black"/>
                </a:solidFill>
                <a:latin typeface="Caritas_19" panose="02000500000000000000" pitchFamily="2" charset="0"/>
                <a:ea typeface="標楷體" panose="03000509000000000000" pitchFamily="65" charset="-120"/>
                <a:sym typeface="Mulish"/>
              </a:rPr>
              <a:t>數概</a:t>
            </a:r>
            <a:endParaRPr lang="zh-HK" altLang="en-US" sz="2807" kern="0" dirty="0">
              <a:solidFill>
                <a:srgbClr val="CCEAE9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pic>
        <p:nvPicPr>
          <p:cNvPr id="14" name="Google Shape;1108;p38">
            <a:extLst>
              <a:ext uri="{FF2B5EF4-FFF2-40B4-BE49-F238E27FC236}">
                <a16:creationId xmlns:a16="http://schemas.microsoft.com/office/drawing/2014/main" xmlns="" id="{B710EE8D-649A-4E98-8988-BE3515E8017B}"/>
              </a:ext>
            </a:extLst>
          </p:cNvPr>
          <p:cNvPicPr preferRelativeResize="0"/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7839">
            <a:off x="9009979" y="3540968"/>
            <a:ext cx="1820619" cy="67389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2797A12B-2102-48A9-B94F-E1C8DC20EB22}"/>
              </a:ext>
            </a:extLst>
          </p:cNvPr>
          <p:cNvSpPr/>
          <p:nvPr/>
        </p:nvSpPr>
        <p:spPr>
          <a:xfrm rot="176362">
            <a:off x="9525581" y="3594560"/>
            <a:ext cx="906017" cy="589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02023">
              <a:lnSpc>
                <a:spcPct val="115000"/>
              </a:lnSpc>
              <a:buClr>
                <a:srgbClr val="A17A74"/>
              </a:buClr>
              <a:buSzPts val="1100"/>
              <a:defRPr/>
            </a:pPr>
            <a:r>
              <a:rPr lang="zh-TW" altLang="en-US" sz="2807" dirty="0">
                <a:solidFill>
                  <a:prstClr val="black"/>
                </a:solidFill>
                <a:latin typeface="Caritas_19" panose="02000500000000000000" pitchFamily="2" charset="0"/>
                <a:ea typeface="標楷體" panose="03000509000000000000" pitchFamily="65" charset="-120"/>
                <a:sym typeface="Mulish"/>
              </a:rPr>
              <a:t>語文</a:t>
            </a:r>
            <a:endParaRPr lang="zh-HK" altLang="en-US" sz="2807" kern="0" dirty="0">
              <a:solidFill>
                <a:srgbClr val="CCEAE9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xmlns="" id="{E921CD6F-EB4C-47BC-850C-756D1463B6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1626">
            <a:off x="934617" y="791376"/>
            <a:ext cx="3236105" cy="1820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xmlns="" id="{241E745A-7A3F-4DEC-9477-2EA26EC1FEC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8" t="52916"/>
          <a:stretch/>
        </p:blipFill>
        <p:spPr>
          <a:xfrm rot="16533776">
            <a:off x="850032" y="1519290"/>
            <a:ext cx="832052" cy="8244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xmlns="" id="{77ADF888-A205-4B99-AC3A-35D1431476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0" r="17193" b="22212"/>
          <a:stretch/>
        </p:blipFill>
        <p:spPr>
          <a:xfrm rot="21276380">
            <a:off x="10231141" y="1229032"/>
            <a:ext cx="1262493" cy="11048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xmlns="" id="{E1FCC706-D40A-4153-A93E-538B151D97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241870">
            <a:off x="809620" y="5291472"/>
            <a:ext cx="1435716" cy="923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xmlns="" id="{9BDF30DB-28AC-4BBC-A04E-801C240737B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2922" t="11840" r="16544"/>
          <a:stretch/>
        </p:blipFill>
        <p:spPr>
          <a:xfrm rot="343990">
            <a:off x="9958480" y="4737864"/>
            <a:ext cx="1340651" cy="10998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580B7A5B-0288-43FF-8B77-17CE0610EBB0}"/>
              </a:ext>
            </a:extLst>
          </p:cNvPr>
          <p:cNvSpPr/>
          <p:nvPr/>
        </p:nvSpPr>
        <p:spPr>
          <a:xfrm rot="21308235">
            <a:off x="1815954" y="6097192"/>
            <a:ext cx="3318797" cy="66364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 defTabSz="802023">
              <a:lnSpc>
                <a:spcPct val="115000"/>
              </a:lnSpc>
              <a:buClr>
                <a:srgbClr val="A17A74"/>
              </a:buClr>
              <a:buSzPts val="1100"/>
              <a:defRPr/>
            </a:pPr>
            <a:r>
              <a:rPr lang="zh-CN" altLang="en-US" sz="1614" kern="0" dirty="0">
                <a:solidFill>
                  <a:schemeClr val="bg1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透過故事認識不同的玩具，兒童透過棋盤與家人享受親子遊戲的樂趣</a:t>
            </a:r>
            <a:endParaRPr lang="zh-HK" altLang="en-US" sz="1614" kern="0" dirty="0">
              <a:solidFill>
                <a:schemeClr val="bg1">
                  <a:lumMod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580B7A5B-0288-43FF-8B77-17CE0610EBB0}"/>
              </a:ext>
            </a:extLst>
          </p:cNvPr>
          <p:cNvSpPr/>
          <p:nvPr/>
        </p:nvSpPr>
        <p:spPr>
          <a:xfrm rot="21344453">
            <a:off x="2275727" y="3532305"/>
            <a:ext cx="1737380" cy="589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02023">
              <a:lnSpc>
                <a:spcPct val="115000"/>
              </a:lnSpc>
              <a:buClr>
                <a:srgbClr val="A17A74"/>
              </a:buClr>
              <a:buSzPts val="1100"/>
              <a:defRPr/>
            </a:pPr>
            <a:r>
              <a:rPr lang="zh-TW" altLang="en-US" sz="2807" kern="0" dirty="0">
                <a:solidFill>
                  <a:prstClr val="black"/>
                </a:solidFill>
                <a:latin typeface="Caritas_19" panose="02000500000000000000" pitchFamily="2" charset="0"/>
                <a:ea typeface="標楷體" panose="03000509000000000000" pitchFamily="65" charset="-120"/>
                <a:sym typeface="Mulish"/>
              </a:rPr>
              <a:t>親子遊戲</a:t>
            </a:r>
            <a:endParaRPr lang="zh-HK" altLang="en-US" sz="2807" kern="0" dirty="0">
              <a:solidFill>
                <a:srgbClr val="CCEAE9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xmlns="" id="{580B7A5B-0288-43FF-8B77-17CE0610EBB0}"/>
              </a:ext>
            </a:extLst>
          </p:cNvPr>
          <p:cNvSpPr/>
          <p:nvPr/>
        </p:nvSpPr>
        <p:spPr>
          <a:xfrm rot="159084">
            <a:off x="1482363" y="3626741"/>
            <a:ext cx="2516240" cy="377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02023">
              <a:lnSpc>
                <a:spcPct val="115000"/>
              </a:lnSpc>
              <a:buClr>
                <a:srgbClr val="A17A74"/>
              </a:buClr>
              <a:buSzPts val="1100"/>
              <a:defRPr/>
            </a:pPr>
            <a:endParaRPr lang="zh-HK" altLang="en-US" sz="1614" kern="0" dirty="0">
              <a:solidFill>
                <a:srgbClr val="CCEAE9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xmlns="" id="{580B7A5B-0288-43FF-8B77-17CE0610EBB0}"/>
              </a:ext>
            </a:extLst>
          </p:cNvPr>
          <p:cNvSpPr/>
          <p:nvPr/>
        </p:nvSpPr>
        <p:spPr>
          <a:xfrm rot="159084">
            <a:off x="1471023" y="3021404"/>
            <a:ext cx="2516240" cy="377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02023">
              <a:lnSpc>
                <a:spcPct val="115000"/>
              </a:lnSpc>
              <a:buClr>
                <a:srgbClr val="A17A74"/>
              </a:buClr>
              <a:buSzPts val="1100"/>
              <a:defRPr/>
            </a:pPr>
            <a:endParaRPr lang="zh-HK" altLang="en-US" sz="1614" kern="0" dirty="0">
              <a:solidFill>
                <a:srgbClr val="CCEAE9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xmlns="" id="{580B7A5B-0288-43FF-8B77-17CE0610EBB0}"/>
              </a:ext>
            </a:extLst>
          </p:cNvPr>
          <p:cNvSpPr/>
          <p:nvPr/>
        </p:nvSpPr>
        <p:spPr>
          <a:xfrm rot="308671">
            <a:off x="7646329" y="5858089"/>
            <a:ext cx="2422489" cy="66364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 defTabSz="802023">
              <a:lnSpc>
                <a:spcPct val="115000"/>
              </a:lnSpc>
              <a:buClr>
                <a:srgbClr val="A17A74"/>
              </a:buClr>
              <a:buSzPts val="1100"/>
              <a:defRPr/>
            </a:pPr>
            <a:r>
              <a:rPr lang="zh-CN" altLang="en-US" sz="1614" kern="0" dirty="0">
                <a:solidFill>
                  <a:schemeClr val="bg1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閱讀故事後，</a:t>
            </a:r>
            <a:r>
              <a:rPr lang="zh-TW" altLang="en-US" sz="1614" kern="0" dirty="0">
                <a:solidFill>
                  <a:schemeClr val="bg1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仿照故事內容創作四格漫畫</a:t>
            </a:r>
            <a:endParaRPr lang="zh-HK" altLang="en-US" sz="1614" kern="0" dirty="0">
              <a:solidFill>
                <a:schemeClr val="bg1">
                  <a:lumMod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xmlns="" id="{580B7A5B-0288-43FF-8B77-17CE0610EBB0}"/>
              </a:ext>
            </a:extLst>
          </p:cNvPr>
          <p:cNvSpPr/>
          <p:nvPr/>
        </p:nvSpPr>
        <p:spPr>
          <a:xfrm rot="214618">
            <a:off x="947923" y="2620400"/>
            <a:ext cx="3125390" cy="66364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 defTabSz="802023">
              <a:lnSpc>
                <a:spcPct val="115000"/>
              </a:lnSpc>
              <a:buClr>
                <a:srgbClr val="A17A74"/>
              </a:buClr>
              <a:buSzPts val="1100"/>
              <a:defRPr/>
            </a:pPr>
            <a:r>
              <a:rPr lang="zh-CN" altLang="en-US" sz="1614" kern="0" dirty="0">
                <a:solidFill>
                  <a:schemeClr val="bg1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透過故事認識了不同水果，運用小手肌技巧用</a:t>
            </a:r>
            <a:r>
              <a:rPr lang="zh-TW" altLang="en-US" sz="1614" kern="0" dirty="0">
                <a:solidFill>
                  <a:schemeClr val="bg1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匙子舀粟米</a:t>
            </a:r>
            <a:endParaRPr lang="zh-HK" altLang="en-US" sz="1614" kern="0" dirty="0">
              <a:solidFill>
                <a:schemeClr val="bg1">
                  <a:lumMod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pic>
        <p:nvPicPr>
          <p:cNvPr id="34" name="Google Shape;4248;p88">
            <a:extLst>
              <a:ext uri="{FF2B5EF4-FFF2-40B4-BE49-F238E27FC236}">
                <a16:creationId xmlns:a16="http://schemas.microsoft.com/office/drawing/2014/main" xmlns="" id="{CDAAD584-5CA6-4D09-BD8D-70A5EDD9EFF8}"/>
              </a:ext>
            </a:extLst>
          </p:cNvPr>
          <p:cNvPicPr preferRelativeResize="0"/>
          <p:nvPr/>
        </p:nvPicPr>
        <p:blipFill rotWithShape="1">
          <a:blip r:embed="rId12">
            <a:alphaModFix amt="85000"/>
          </a:blip>
          <a:srcRect l="2713" t="3085" r="8326" b="5095"/>
          <a:stretch/>
        </p:blipFill>
        <p:spPr>
          <a:xfrm rot="387444">
            <a:off x="831953" y="188675"/>
            <a:ext cx="868209" cy="455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4248;p88">
            <a:extLst>
              <a:ext uri="{FF2B5EF4-FFF2-40B4-BE49-F238E27FC236}">
                <a16:creationId xmlns:a16="http://schemas.microsoft.com/office/drawing/2014/main" xmlns="" id="{072AB65E-A7BC-4DD3-962B-2F6F1D6EE23E}"/>
              </a:ext>
            </a:extLst>
          </p:cNvPr>
          <p:cNvPicPr preferRelativeResize="0"/>
          <p:nvPr/>
        </p:nvPicPr>
        <p:blipFill rotWithShape="1">
          <a:blip r:embed="rId12">
            <a:alphaModFix amt="85000"/>
          </a:blip>
          <a:srcRect l="2713" t="3085" r="8326" b="5095"/>
          <a:stretch/>
        </p:blipFill>
        <p:spPr>
          <a:xfrm rot="21194763">
            <a:off x="7837949" y="426888"/>
            <a:ext cx="868209" cy="455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4248;p88">
            <a:extLst>
              <a:ext uri="{FF2B5EF4-FFF2-40B4-BE49-F238E27FC236}">
                <a16:creationId xmlns:a16="http://schemas.microsoft.com/office/drawing/2014/main" xmlns="" id="{D9C246AA-F3DF-49BA-9CDA-FACAA8485BF5}"/>
              </a:ext>
            </a:extLst>
          </p:cNvPr>
          <p:cNvPicPr preferRelativeResize="0"/>
          <p:nvPr/>
        </p:nvPicPr>
        <p:blipFill rotWithShape="1">
          <a:blip r:embed="rId12">
            <a:alphaModFix amt="85000"/>
          </a:blip>
          <a:srcRect l="2713" t="3085" r="8326" b="5095"/>
          <a:stretch/>
        </p:blipFill>
        <p:spPr>
          <a:xfrm rot="21194763">
            <a:off x="1061075" y="3743377"/>
            <a:ext cx="868209" cy="455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4248;p88">
            <a:extLst>
              <a:ext uri="{FF2B5EF4-FFF2-40B4-BE49-F238E27FC236}">
                <a16:creationId xmlns:a16="http://schemas.microsoft.com/office/drawing/2014/main" xmlns="" id="{4AC5B2F4-1A86-4C4A-8CD3-E7B4E56D7657}"/>
              </a:ext>
            </a:extLst>
          </p:cNvPr>
          <p:cNvPicPr preferRelativeResize="0"/>
          <p:nvPr/>
        </p:nvPicPr>
        <p:blipFill rotWithShape="1">
          <a:blip r:embed="rId12">
            <a:alphaModFix amt="85000"/>
          </a:blip>
          <a:srcRect l="2713" t="3085" r="8326" b="5095"/>
          <a:stretch/>
        </p:blipFill>
        <p:spPr>
          <a:xfrm rot="289276">
            <a:off x="8409619" y="3670525"/>
            <a:ext cx="868209" cy="455804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xmlns="" id="{27E33F02-4E54-4EE2-92FE-FD93853C2E5B}"/>
              </a:ext>
            </a:extLst>
          </p:cNvPr>
          <p:cNvSpPr/>
          <p:nvPr/>
        </p:nvSpPr>
        <p:spPr>
          <a:xfrm rot="387444">
            <a:off x="977004" y="148386"/>
            <a:ext cx="649538" cy="589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02023">
              <a:lnSpc>
                <a:spcPct val="115000"/>
              </a:lnSpc>
              <a:buClr>
                <a:srgbClr val="A17A74"/>
              </a:buClr>
              <a:buSzPts val="1100"/>
              <a:defRPr/>
            </a:pPr>
            <a:r>
              <a:rPr lang="en-US" altLang="zh-TW" sz="2807" dirty="0">
                <a:solidFill>
                  <a:prstClr val="black"/>
                </a:solidFill>
                <a:latin typeface="Caritas_19" panose="02000500000000000000" pitchFamily="2" charset="0"/>
                <a:ea typeface="標楷體" panose="03000509000000000000" pitchFamily="65" charset="-120"/>
                <a:sym typeface="Mulish"/>
              </a:rPr>
              <a:t>N1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xmlns="" id="{27E33F02-4E54-4EE2-92FE-FD93853C2E5B}"/>
              </a:ext>
            </a:extLst>
          </p:cNvPr>
          <p:cNvSpPr/>
          <p:nvPr/>
        </p:nvSpPr>
        <p:spPr>
          <a:xfrm rot="387444">
            <a:off x="7998811" y="368278"/>
            <a:ext cx="564578" cy="589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02023">
              <a:lnSpc>
                <a:spcPct val="115000"/>
              </a:lnSpc>
              <a:buClr>
                <a:srgbClr val="A17A74"/>
              </a:buClr>
              <a:buSzPts val="1100"/>
              <a:defRPr/>
            </a:pPr>
            <a:r>
              <a:rPr lang="en-US" altLang="zh-TW" sz="2807" dirty="0">
                <a:solidFill>
                  <a:prstClr val="black"/>
                </a:solidFill>
                <a:latin typeface="Caritas_19" panose="02000500000000000000" pitchFamily="2" charset="0"/>
                <a:ea typeface="標楷體" panose="03000509000000000000" pitchFamily="65" charset="-120"/>
                <a:sym typeface="Mulish"/>
              </a:rPr>
              <a:t>k1</a:t>
            </a:r>
            <a:endParaRPr lang="en-US" altLang="zh-TW" sz="2807" dirty="0">
              <a:solidFill>
                <a:prstClr val="black"/>
              </a:solidFill>
              <a:latin typeface="Caritas_19" panose="02000500000000000000" pitchFamily="2" charset="0"/>
              <a:ea typeface="標楷體" panose="03000509000000000000" pitchFamily="65" charset="-120"/>
              <a:sym typeface="Mulish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27E33F02-4E54-4EE2-92FE-FD93853C2E5B}"/>
              </a:ext>
            </a:extLst>
          </p:cNvPr>
          <p:cNvSpPr/>
          <p:nvPr/>
        </p:nvSpPr>
        <p:spPr>
          <a:xfrm rot="387444">
            <a:off x="1180688" y="3675418"/>
            <a:ext cx="596638" cy="589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02023">
              <a:lnSpc>
                <a:spcPct val="115000"/>
              </a:lnSpc>
              <a:buClr>
                <a:srgbClr val="A17A74"/>
              </a:buClr>
              <a:buSzPts val="1100"/>
              <a:defRPr/>
            </a:pPr>
            <a:r>
              <a:rPr lang="en-US" altLang="zh-TW" sz="2807" dirty="0">
                <a:solidFill>
                  <a:prstClr val="black"/>
                </a:solidFill>
                <a:latin typeface="Caritas_19" panose="02000500000000000000" pitchFamily="2" charset="0"/>
                <a:ea typeface="標楷體" panose="03000509000000000000" pitchFamily="65" charset="-120"/>
                <a:sym typeface="Mulish"/>
              </a:rPr>
              <a:t>K</a:t>
            </a:r>
            <a:r>
              <a:rPr lang="en-US" altLang="zh-TW" sz="2807" dirty="0">
                <a:solidFill>
                  <a:prstClr val="black"/>
                </a:solidFill>
                <a:latin typeface="Caritas_19" panose="02000500000000000000" pitchFamily="2" charset="0"/>
                <a:ea typeface="標楷體" panose="03000509000000000000" pitchFamily="65" charset="-120"/>
                <a:sym typeface="Mulish"/>
              </a:rPr>
              <a:t>2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27E33F02-4E54-4EE2-92FE-FD93853C2E5B}"/>
              </a:ext>
            </a:extLst>
          </p:cNvPr>
          <p:cNvSpPr/>
          <p:nvPr/>
        </p:nvSpPr>
        <p:spPr>
          <a:xfrm rot="387444">
            <a:off x="8590051" y="3553755"/>
            <a:ext cx="596638" cy="589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02023">
              <a:lnSpc>
                <a:spcPct val="115000"/>
              </a:lnSpc>
              <a:buClr>
                <a:srgbClr val="A17A74"/>
              </a:buClr>
              <a:buSzPts val="1100"/>
              <a:defRPr/>
            </a:pPr>
            <a:r>
              <a:rPr lang="en-US" altLang="zh-TW" sz="2807" dirty="0">
                <a:solidFill>
                  <a:prstClr val="black"/>
                </a:solidFill>
                <a:latin typeface="Caritas_19" panose="02000500000000000000" pitchFamily="2" charset="0"/>
                <a:ea typeface="標楷體" panose="03000509000000000000" pitchFamily="65" charset="-120"/>
                <a:sym typeface="Mulish"/>
              </a:rPr>
              <a:t>K3</a:t>
            </a:r>
            <a:endParaRPr lang="en-US" altLang="zh-TW" sz="2807" dirty="0">
              <a:solidFill>
                <a:prstClr val="black"/>
              </a:solidFill>
              <a:latin typeface="Caritas_19" panose="02000500000000000000" pitchFamily="2" charset="0"/>
              <a:ea typeface="標楷體" panose="03000509000000000000" pitchFamily="65" charset="-120"/>
              <a:sym typeface="Mulish"/>
            </a:endParaRPr>
          </a:p>
        </p:txBody>
      </p:sp>
      <p:pic>
        <p:nvPicPr>
          <p:cNvPr id="42" name="Google Shape;4243;p88">
            <a:extLst>
              <a:ext uri="{FF2B5EF4-FFF2-40B4-BE49-F238E27FC236}">
                <a16:creationId xmlns:a16="http://schemas.microsoft.com/office/drawing/2014/main" xmlns="" id="{C9D64A42-8595-4884-9652-AC3BA543AD38}"/>
              </a:ext>
            </a:extLst>
          </p:cNvPr>
          <p:cNvPicPr preferRelativeResize="0"/>
          <p:nvPr/>
        </p:nvPicPr>
        <p:blipFill rotWithShape="1">
          <a:blip r:embed="rId13">
            <a:alphaModFix amt="90000"/>
          </a:blip>
          <a:srcRect r="2657"/>
          <a:stretch/>
        </p:blipFill>
        <p:spPr>
          <a:xfrm>
            <a:off x="3898781" y="-102813"/>
            <a:ext cx="4020907" cy="86510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4"/>
          <p:cNvSpPr/>
          <p:nvPr/>
        </p:nvSpPr>
        <p:spPr>
          <a:xfrm>
            <a:off x="3891621" y="150092"/>
            <a:ext cx="4166525" cy="4898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583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ritas_19" panose="02000500000000000000" pitchFamily="2" charset="0"/>
                <a:ea typeface="標楷體" panose="03000509000000000000" pitchFamily="65" charset="-120"/>
              </a:rPr>
              <a:t>介紹各班</a:t>
            </a:r>
            <a:r>
              <a:rPr lang="zh-TW" altLang="en-US" sz="2583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ritas_19" panose="02000500000000000000" pitchFamily="2" charset="0"/>
                <a:ea typeface="標楷體" panose="03000509000000000000" pitchFamily="65" charset="-120"/>
              </a:rPr>
              <a:t>贈書</a:t>
            </a:r>
            <a:r>
              <a:rPr lang="zh-CN" altLang="en-US" sz="2583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ritas_19" panose="02000500000000000000" pitchFamily="2" charset="0"/>
                <a:ea typeface="標楷體" panose="03000509000000000000" pitchFamily="65" charset="-120"/>
              </a:rPr>
              <a:t>及小手作影片</a:t>
            </a:r>
            <a:endParaRPr lang="en-US" sz="2583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ritas_19" panose="02000500000000000000" pitchFamily="2" charset="0"/>
              <a:ea typeface="標楷體" panose="03000509000000000000" pitchFamily="65" charset="-120"/>
            </a:endParaRPr>
          </a:p>
        </p:txBody>
      </p:sp>
      <p:pic>
        <p:nvPicPr>
          <p:cNvPr id="43" name="圖片 42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5367" y="1731707"/>
            <a:ext cx="933147" cy="928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圖片 43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907" y="1691221"/>
            <a:ext cx="967870" cy="963364"/>
          </a:xfrm>
          <a:prstGeom prst="rect">
            <a:avLst/>
          </a:prstGeom>
        </p:spPr>
      </p:pic>
      <p:pic>
        <p:nvPicPr>
          <p:cNvPr id="45" name="圖片 44" descr="E:\贈書及小手作\qr code\當一天玩具.png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800" y="5003790"/>
            <a:ext cx="1028094" cy="928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108;p38">
            <a:extLst>
              <a:ext uri="{FF2B5EF4-FFF2-40B4-BE49-F238E27FC236}">
                <a16:creationId xmlns:a16="http://schemas.microsoft.com/office/drawing/2014/main" xmlns="" id="{0A6E3FF3-FA16-46DE-AB2E-F260CCA362CA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018620" y="2727814"/>
            <a:ext cx="3952472" cy="100345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/>
          <p:cNvSpPr/>
          <p:nvPr/>
        </p:nvSpPr>
        <p:spPr>
          <a:xfrm>
            <a:off x="4164350" y="2849443"/>
            <a:ext cx="3566047" cy="777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02023">
              <a:lnSpc>
                <a:spcPct val="115000"/>
              </a:lnSpc>
              <a:buClr>
                <a:srgbClr val="A17A74"/>
              </a:buClr>
              <a:buSzPts val="1100"/>
              <a:defRPr/>
            </a:pPr>
            <a:r>
              <a:rPr lang="en-US" altLang="zh-TW" sz="1937" kern="0" dirty="0">
                <a:solidFill>
                  <a:prstClr val="black"/>
                </a:solidFill>
                <a:latin typeface="Caritas_19" panose="02000500000000000000" pitchFamily="2" charset="0"/>
                <a:ea typeface="標楷體" panose="03000509000000000000" pitchFamily="65" charset="-120"/>
                <a:sym typeface="Mulish"/>
              </a:rPr>
              <a:t>(</a:t>
            </a:r>
            <a:r>
              <a:rPr lang="zh-TW" altLang="en-US" sz="1937" kern="0" dirty="0">
                <a:solidFill>
                  <a:prstClr val="black"/>
                </a:solidFill>
                <a:latin typeface="Caritas_19" panose="02000500000000000000" pitchFamily="2" charset="0"/>
                <a:ea typeface="標楷體" panose="03000509000000000000" pitchFamily="65" charset="-120"/>
                <a:sym typeface="Mulish"/>
              </a:rPr>
              <a:t>每個活動均</a:t>
            </a:r>
            <a:r>
              <a:rPr lang="zh-TW" altLang="en-US" sz="1937" kern="0" dirty="0">
                <a:solidFill>
                  <a:prstClr val="black"/>
                </a:solidFill>
                <a:latin typeface="Caritas_19" panose="02000500000000000000" pitchFamily="2" charset="0"/>
                <a:ea typeface="標楷體" panose="03000509000000000000" pitchFamily="65" charset="-120"/>
                <a:sym typeface="Mulish"/>
              </a:rPr>
              <a:t>附有</a:t>
            </a:r>
            <a:endParaRPr lang="en-US" altLang="zh-TW" sz="1937" kern="0" dirty="0">
              <a:solidFill>
                <a:prstClr val="black"/>
              </a:solidFill>
              <a:latin typeface="Caritas_19" panose="02000500000000000000" pitchFamily="2" charset="0"/>
              <a:ea typeface="標楷體" panose="03000509000000000000" pitchFamily="65" charset="-120"/>
              <a:sym typeface="Mulish"/>
            </a:endParaRPr>
          </a:p>
          <a:p>
            <a:pPr algn="ctr" defTabSz="802023">
              <a:lnSpc>
                <a:spcPct val="115000"/>
              </a:lnSpc>
              <a:buClr>
                <a:srgbClr val="A17A74"/>
              </a:buClr>
              <a:buSzPts val="1100"/>
              <a:defRPr/>
            </a:pPr>
            <a:r>
              <a:rPr lang="en-US" altLang="zh-CN" sz="1937" kern="0" dirty="0">
                <a:solidFill>
                  <a:prstClr val="black"/>
                </a:solidFill>
                <a:latin typeface="Caritas_19" panose="02000500000000000000" pitchFamily="2" charset="0"/>
                <a:ea typeface="標楷體" panose="03000509000000000000" pitchFamily="65" charset="-120"/>
                <a:sym typeface="Mulish"/>
              </a:rPr>
              <a:t>QR CODE</a:t>
            </a:r>
            <a:r>
              <a:rPr lang="zh-CN" altLang="en-US" sz="1937" kern="0" dirty="0">
                <a:solidFill>
                  <a:prstClr val="black"/>
                </a:solidFill>
                <a:latin typeface="Caritas_19" panose="02000500000000000000" pitchFamily="2" charset="0"/>
                <a:ea typeface="標楷體" panose="03000509000000000000" pitchFamily="65" charset="-120"/>
                <a:sym typeface="Mulish"/>
              </a:rPr>
              <a:t>查看</a:t>
            </a:r>
            <a:r>
              <a:rPr lang="zh-TW" altLang="en-US" sz="1937" kern="0" dirty="0">
                <a:solidFill>
                  <a:prstClr val="black"/>
                </a:solidFill>
                <a:latin typeface="Caritas_19" panose="02000500000000000000" pitchFamily="2" charset="0"/>
                <a:ea typeface="標楷體" panose="03000509000000000000" pitchFamily="65" charset="-120"/>
                <a:sym typeface="Mulish"/>
              </a:rPr>
              <a:t>教學</a:t>
            </a:r>
            <a:r>
              <a:rPr lang="zh-TW" altLang="en-US" sz="1937" kern="0" dirty="0">
                <a:solidFill>
                  <a:prstClr val="black"/>
                </a:solidFill>
                <a:latin typeface="Caritas_19" panose="02000500000000000000" pitchFamily="2" charset="0"/>
                <a:ea typeface="標楷體" panose="03000509000000000000" pitchFamily="65" charset="-120"/>
                <a:sym typeface="Mulish"/>
              </a:rPr>
              <a:t>影片</a:t>
            </a:r>
            <a:r>
              <a:rPr lang="en-US" altLang="zh-TW" sz="1937" kern="0" dirty="0">
                <a:solidFill>
                  <a:prstClr val="black"/>
                </a:solidFill>
                <a:latin typeface="Caritas_19" panose="02000500000000000000" pitchFamily="2" charset="0"/>
                <a:ea typeface="標楷體" panose="03000509000000000000" pitchFamily="65" charset="-120"/>
                <a:sym typeface="Mulish"/>
              </a:rPr>
              <a:t>)</a:t>
            </a:r>
            <a:endParaRPr lang="zh-HK" altLang="en-US" sz="848" kern="0" dirty="0">
              <a:solidFill>
                <a:srgbClr val="CCEAE9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18"/>
          <a:srcRect l="48585" t="69657" r="43148" b="14932"/>
          <a:stretch/>
        </p:blipFill>
        <p:spPr>
          <a:xfrm>
            <a:off x="6559370" y="4953718"/>
            <a:ext cx="951446" cy="99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69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FC4BBAE-E3DF-44F0-8D50-8CF28721BB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95" t="23704" r="44404" b="15979"/>
          <a:stretch/>
        </p:blipFill>
        <p:spPr>
          <a:xfrm rot="21371566">
            <a:off x="859667" y="79533"/>
            <a:ext cx="2508727" cy="340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1743993A-A223-4808-93C8-CC48FD5B26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4" t="19894" r="42619" b="12381"/>
          <a:stretch/>
        </p:blipFill>
        <p:spPr>
          <a:xfrm rot="210413">
            <a:off x="3461791" y="565930"/>
            <a:ext cx="2509181" cy="3431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231E04DD-FEFF-405C-A376-B58A81CCF6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73" t="20698" r="42770" b="11577"/>
          <a:stretch/>
        </p:blipFill>
        <p:spPr>
          <a:xfrm rot="21442620">
            <a:off x="6012539" y="97422"/>
            <a:ext cx="2562562" cy="3504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1E3FD112-6B8D-464D-AAF1-683AFFB781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524" t="20742" r="42619" b="11534"/>
          <a:stretch/>
        </p:blipFill>
        <p:spPr>
          <a:xfrm rot="324776">
            <a:off x="8581836" y="546716"/>
            <a:ext cx="2534280" cy="3465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62FF6317-779F-405E-8F6F-3CF88710BA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15" t="6295" r="63333" b="11535"/>
          <a:stretch/>
        </p:blipFill>
        <p:spPr>
          <a:xfrm rot="299994">
            <a:off x="5787695" y="3654484"/>
            <a:ext cx="2215430" cy="306102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F3D060AB-2FEC-4325-9278-B033494B7F9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059" t="5263" r="36236" b="58553"/>
          <a:stretch/>
        </p:blipFill>
        <p:spPr>
          <a:xfrm rot="10538020">
            <a:off x="1691236" y="3907929"/>
            <a:ext cx="3886761" cy="275599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97794D7D-7BA2-47F6-8C05-A1A62740AE9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7701" t="38962" r="15638" b="38255"/>
          <a:stretch/>
        </p:blipFill>
        <p:spPr>
          <a:xfrm>
            <a:off x="8320872" y="3959519"/>
            <a:ext cx="2721208" cy="1308029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E95E5118-DF37-4C2C-B48E-8437E0ACD42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129" t="39393" r="43219" b="37824"/>
          <a:stretch/>
        </p:blipFill>
        <p:spPr>
          <a:xfrm>
            <a:off x="8293619" y="5361308"/>
            <a:ext cx="2720251" cy="130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88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46331" y="2222379"/>
            <a:ext cx="9435838" cy="587600"/>
          </a:xfrm>
        </p:spPr>
        <p:txBody>
          <a:bodyPr/>
          <a:lstStyle/>
          <a:p>
            <a:pPr algn="l"/>
            <a:r>
              <a:rPr lang="en-US" altLang="zh-TW" dirty="0"/>
              <a:t>1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）家長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對活動感興趣，表現投入，家長參與度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高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）活動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切合兒童發展能力，可以與家人一同製作，從中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增 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加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親子互動嘅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機會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）家長欣賞老師花心機去設計影片，影片中配合動畫能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吸引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兒童注意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）家長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表示曾重複讓兒童觀看故事，兒童很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開心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）家長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感謝老師搜集不同教材及玩具贈送給家庭，兒童會主動分享「這是老師送的」</a:t>
            </a:r>
            <a:endParaRPr lang="zh-HK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Google Shape;4243;p88">
            <a:extLst>
              <a:ext uri="{FF2B5EF4-FFF2-40B4-BE49-F238E27FC236}">
                <a16:creationId xmlns:a16="http://schemas.microsoft.com/office/drawing/2014/main" xmlns="" id="{C9D64A42-8595-4884-9652-AC3BA543AD38}"/>
              </a:ext>
            </a:extLst>
          </p:cNvPr>
          <p:cNvPicPr preferRelativeResize="0"/>
          <p:nvPr/>
        </p:nvPicPr>
        <p:blipFill rotWithShape="1">
          <a:blip r:embed="rId2">
            <a:alphaModFix amt="90000"/>
          </a:blip>
          <a:srcRect r="2657"/>
          <a:stretch/>
        </p:blipFill>
        <p:spPr>
          <a:xfrm>
            <a:off x="1602727" y="668437"/>
            <a:ext cx="4020907" cy="8651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字方塊 3"/>
          <p:cNvSpPr txBox="1"/>
          <p:nvPr/>
        </p:nvSpPr>
        <p:spPr>
          <a:xfrm>
            <a:off x="2441181" y="840139"/>
            <a:ext cx="2098651" cy="5395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906" dirty="0">
                <a:solidFill>
                  <a:schemeClr val="bg1">
                    <a:lumMod val="25000"/>
                  </a:schemeClr>
                </a:solidFill>
                <a:latin typeface="Caritas_19" panose="02000500000000000000" pitchFamily="2" charset="0"/>
                <a:ea typeface="標楷體" panose="03000509000000000000" pitchFamily="65" charset="-120"/>
              </a:rPr>
              <a:t>K</a:t>
            </a:r>
            <a:r>
              <a:rPr lang="en-US" altLang="zh-TW" sz="2906" dirty="0">
                <a:solidFill>
                  <a:schemeClr val="bg1">
                    <a:lumMod val="25000"/>
                  </a:schemeClr>
                </a:solidFill>
                <a:latin typeface="Caritas_19" panose="02000500000000000000" pitchFamily="2" charset="0"/>
                <a:ea typeface="標楷體" panose="03000509000000000000" pitchFamily="65" charset="-120"/>
              </a:rPr>
              <a:t>1</a:t>
            </a:r>
            <a:r>
              <a:rPr lang="zh-TW" altLang="en-US" sz="2906" dirty="0">
                <a:solidFill>
                  <a:schemeClr val="bg1">
                    <a:lumMod val="25000"/>
                  </a:schemeClr>
                </a:solidFill>
                <a:latin typeface="Caritas_19" panose="02000500000000000000" pitchFamily="2" charset="0"/>
                <a:ea typeface="標楷體" panose="03000509000000000000" pitchFamily="65" charset="-120"/>
              </a:rPr>
              <a:t>家長回應</a:t>
            </a:r>
            <a:endParaRPr lang="zh-HK" altLang="en-US" sz="2906" dirty="0">
              <a:solidFill>
                <a:schemeClr val="bg1">
                  <a:lumMod val="25000"/>
                </a:schemeClr>
              </a:solidFill>
              <a:latin typeface="Caritas_19" panose="02000500000000000000" pitchFamily="2" charset="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35012" t="13965" r="34439" b="14270"/>
          <a:stretch/>
        </p:blipFill>
        <p:spPr>
          <a:xfrm rot="385353">
            <a:off x="9221134" y="216664"/>
            <a:ext cx="1827566" cy="241499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/>
          <a:srcRect l="34990" t="12554" r="34841" b="19057"/>
          <a:stretch/>
        </p:blipFill>
        <p:spPr>
          <a:xfrm rot="21176984">
            <a:off x="7524412" y="82062"/>
            <a:ext cx="1567386" cy="199862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/>
          <a:srcRect l="36634" t="13186" r="36291" b="24188"/>
          <a:stretch/>
        </p:blipFill>
        <p:spPr>
          <a:xfrm rot="568146">
            <a:off x="5891247" y="-93469"/>
            <a:ext cx="1434281" cy="186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184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83462" y="1008633"/>
            <a:ext cx="9435838" cy="4632413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CN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透過圖書配合小手作的活動，家長反映了兒童在進行活動時表達過的說話：</a:t>
            </a:r>
            <a:r>
              <a:rPr lang="en-US" altLang="zh-CN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CN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CN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我用拼板砌咗朵花好靚</a:t>
            </a:r>
            <a:r>
              <a:rPr lang="zh-CN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原來長頸鹿條頸好長架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我最鐘意同媽媽一齊坐港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鐵」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玩水涼浸浸好好玩呀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喺迷宮入面走來走去，媽咪搵唔到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我」</a:t>
            </a:r>
            <a:endParaRPr lang="zh-HK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Google Shape;4243;p88">
            <a:extLst>
              <a:ext uri="{FF2B5EF4-FFF2-40B4-BE49-F238E27FC236}">
                <a16:creationId xmlns:a16="http://schemas.microsoft.com/office/drawing/2014/main" xmlns="" id="{C9D64A42-8595-4884-9652-AC3BA543AD38}"/>
              </a:ext>
            </a:extLst>
          </p:cNvPr>
          <p:cNvPicPr preferRelativeResize="0"/>
          <p:nvPr/>
        </p:nvPicPr>
        <p:blipFill rotWithShape="1">
          <a:blip r:embed="rId2">
            <a:alphaModFix amt="90000"/>
          </a:blip>
          <a:srcRect r="2657"/>
          <a:stretch/>
        </p:blipFill>
        <p:spPr>
          <a:xfrm>
            <a:off x="1583462" y="404837"/>
            <a:ext cx="4020907" cy="8651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字方塊 3"/>
          <p:cNvSpPr txBox="1"/>
          <p:nvPr/>
        </p:nvSpPr>
        <p:spPr>
          <a:xfrm>
            <a:off x="2560604" y="576539"/>
            <a:ext cx="2098651" cy="5395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906" dirty="0">
                <a:solidFill>
                  <a:schemeClr val="bg1">
                    <a:lumMod val="25000"/>
                  </a:schemeClr>
                </a:solidFill>
                <a:latin typeface="Caritas_19" panose="02000500000000000000" pitchFamily="2" charset="0"/>
                <a:ea typeface="標楷體" panose="03000509000000000000" pitchFamily="65" charset="-120"/>
              </a:rPr>
              <a:t>K1</a:t>
            </a:r>
            <a:r>
              <a:rPr lang="zh-TW" altLang="en-US" sz="2906" dirty="0">
                <a:solidFill>
                  <a:schemeClr val="bg1">
                    <a:lumMod val="25000"/>
                  </a:schemeClr>
                </a:solidFill>
                <a:latin typeface="Caritas_19" panose="02000500000000000000" pitchFamily="2" charset="0"/>
                <a:ea typeface="標楷體" panose="03000509000000000000" pitchFamily="65" charset="-120"/>
              </a:rPr>
              <a:t>家長回應</a:t>
            </a:r>
            <a:endParaRPr lang="zh-HK" altLang="en-US" sz="2906" dirty="0">
              <a:solidFill>
                <a:schemeClr val="bg1">
                  <a:lumMod val="25000"/>
                </a:schemeClr>
              </a:solidFill>
              <a:latin typeface="Caritas_19" panose="02000500000000000000" pitchFamily="2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5961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703099" y="2098140"/>
            <a:ext cx="8956485" cy="3372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552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en-US" altLang="zh-TW" sz="3552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552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活動</a:t>
            </a:r>
            <a:r>
              <a:rPr lang="zh-TW" altLang="en-US" sz="3552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有趣，兒童參與度高</a:t>
            </a:r>
            <a:r>
              <a:rPr lang="zh-TW" altLang="en-US" sz="3552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552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552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552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過多</a:t>
            </a:r>
            <a:r>
              <a:rPr lang="zh-TW" altLang="en-US" sz="3552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包裝袋</a:t>
            </a:r>
            <a:r>
              <a:rPr lang="zh-TW" altLang="en-US" sz="3552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552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552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552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故事</a:t>
            </a:r>
            <a:r>
              <a:rPr lang="zh-TW" altLang="en-US" sz="3552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影片由家長錄音，兒童興趣大，能</a:t>
            </a:r>
            <a:r>
              <a:rPr lang="zh-TW" altLang="en-US" sz="3552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聽</a:t>
            </a:r>
            <a:endParaRPr lang="en-US" altLang="zh-TW" sz="3552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552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552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到</a:t>
            </a:r>
            <a:r>
              <a:rPr lang="zh-TW" altLang="en-US" sz="3552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爸爸媽媽的聲音</a:t>
            </a:r>
            <a:r>
              <a:rPr lang="zh-TW" altLang="en-US" sz="3552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552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552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3552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欣賞</a:t>
            </a:r>
            <a:r>
              <a:rPr lang="zh-TW" altLang="en-US" sz="3552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老師提供清晰的指引，家長知道如何在家與兒童進行活動。</a:t>
            </a:r>
            <a:endParaRPr lang="zh-HK" altLang="en-US" sz="3552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Google Shape;4243;p88">
            <a:extLst>
              <a:ext uri="{FF2B5EF4-FFF2-40B4-BE49-F238E27FC236}">
                <a16:creationId xmlns:a16="http://schemas.microsoft.com/office/drawing/2014/main" xmlns="" id="{C9D64A42-8595-4884-9652-AC3BA543AD38}"/>
              </a:ext>
            </a:extLst>
          </p:cNvPr>
          <p:cNvPicPr preferRelativeResize="0"/>
          <p:nvPr/>
        </p:nvPicPr>
        <p:blipFill rotWithShape="1">
          <a:blip r:embed="rId2">
            <a:alphaModFix amt="90000"/>
          </a:blip>
          <a:srcRect r="2657"/>
          <a:stretch/>
        </p:blipFill>
        <p:spPr>
          <a:xfrm>
            <a:off x="1276619" y="869878"/>
            <a:ext cx="4020907" cy="8651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509843" y="1008632"/>
            <a:ext cx="9435838" cy="587600"/>
          </a:xfrm>
        </p:spPr>
        <p:txBody>
          <a:bodyPr/>
          <a:lstStyle/>
          <a:p>
            <a:r>
              <a:rPr lang="en-US" altLang="zh-HK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K2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家長回應</a:t>
            </a:r>
            <a:endParaRPr lang="zh-HK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3087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4243;p88">
            <a:extLst>
              <a:ext uri="{FF2B5EF4-FFF2-40B4-BE49-F238E27FC236}">
                <a16:creationId xmlns:a16="http://schemas.microsoft.com/office/drawing/2014/main" xmlns="" id="{C9D64A42-8595-4884-9652-AC3BA543AD38}"/>
              </a:ext>
            </a:extLst>
          </p:cNvPr>
          <p:cNvPicPr preferRelativeResize="0"/>
          <p:nvPr/>
        </p:nvPicPr>
        <p:blipFill rotWithShape="1">
          <a:blip r:embed="rId2">
            <a:alphaModFix amt="90000"/>
          </a:blip>
          <a:srcRect r="2657"/>
          <a:stretch/>
        </p:blipFill>
        <p:spPr>
          <a:xfrm>
            <a:off x="1299586" y="279861"/>
            <a:ext cx="4020907" cy="8651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字方塊 3"/>
          <p:cNvSpPr txBox="1"/>
          <p:nvPr/>
        </p:nvSpPr>
        <p:spPr>
          <a:xfrm>
            <a:off x="2276728" y="451563"/>
            <a:ext cx="2098651" cy="5395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906" dirty="0">
                <a:solidFill>
                  <a:schemeClr val="bg1">
                    <a:lumMod val="25000"/>
                  </a:schemeClr>
                </a:solidFill>
                <a:latin typeface="Caritas_19" panose="02000500000000000000" pitchFamily="2" charset="0"/>
                <a:ea typeface="標楷體" panose="03000509000000000000" pitchFamily="65" charset="-120"/>
              </a:rPr>
              <a:t>K3</a:t>
            </a:r>
            <a:r>
              <a:rPr lang="zh-TW" altLang="en-US" sz="2906" dirty="0">
                <a:solidFill>
                  <a:schemeClr val="bg1">
                    <a:lumMod val="25000"/>
                  </a:schemeClr>
                </a:solidFill>
                <a:latin typeface="Caritas_19" panose="02000500000000000000" pitchFamily="2" charset="0"/>
                <a:ea typeface="標楷體" panose="03000509000000000000" pitchFamily="65" charset="-120"/>
              </a:rPr>
              <a:t>家長回應</a:t>
            </a:r>
            <a:endParaRPr lang="zh-HK" altLang="en-US" sz="2906" dirty="0">
              <a:solidFill>
                <a:schemeClr val="bg1">
                  <a:lumMod val="25000"/>
                </a:schemeClr>
              </a:solidFill>
              <a:latin typeface="Caritas_19" panose="02000500000000000000" pitchFamily="2" charset="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57586" y="1920622"/>
            <a:ext cx="3566047" cy="242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02023">
              <a:lnSpc>
                <a:spcPct val="115000"/>
              </a:lnSpc>
              <a:buClr>
                <a:srgbClr val="A17A74"/>
              </a:buClr>
              <a:buSzPts val="1100"/>
              <a:defRPr/>
            </a:pPr>
            <a:endParaRPr lang="zh-HK" altLang="en-US" sz="848" kern="0" dirty="0">
              <a:solidFill>
                <a:srgbClr val="CCEAE9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02726" y="1361842"/>
            <a:ext cx="8924238" cy="598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HK" sz="2906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1.)</a:t>
            </a:r>
            <a:r>
              <a:rPr lang="zh-TW" altLang="en-US" sz="2906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欣賞老師設計的遊戲具趣味。</a:t>
            </a:r>
            <a:endParaRPr lang="en-US" altLang="zh-TW" sz="2906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HK" sz="2906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2.)</a:t>
            </a:r>
            <a:r>
              <a:rPr lang="zh-TW" altLang="en-US" sz="2906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小手作所送出的物料能吸引兒童操作。</a:t>
            </a:r>
            <a:endParaRPr lang="en-US" altLang="zh-TW" sz="2906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HK" sz="2906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3.)</a:t>
            </a:r>
            <a:r>
              <a:rPr lang="zh-TW" altLang="en-US" sz="2906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邀請家長錄音說故事，家長感到很新穎。</a:t>
            </a:r>
            <a:endParaRPr lang="en-US" altLang="zh-TW" sz="2906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HK" sz="2906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4.)</a:t>
            </a:r>
            <a:r>
              <a:rPr lang="zh-TW" altLang="en-US" sz="2906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延伸活動具有教師示範教學影片，家長在家中能與</a:t>
            </a:r>
            <a:endParaRPr lang="en-US" altLang="zh-TW" sz="2906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906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 兒童一起觀看影片，一邊進行活動。</a:t>
            </a:r>
            <a:endParaRPr lang="en-US" altLang="zh-TW" sz="2906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906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5.)</a:t>
            </a:r>
            <a:r>
              <a:rPr lang="zh-TW" altLang="en-US" sz="2906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欣賞老師用心</a:t>
            </a:r>
            <a:r>
              <a:rPr lang="zh-TW" altLang="en-US" sz="2906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設計</a:t>
            </a:r>
            <a:r>
              <a:rPr lang="zh-TW" altLang="en-US" sz="2906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小手記</a:t>
            </a:r>
            <a:endParaRPr lang="en-US" altLang="zh-TW" sz="2906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906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6.)</a:t>
            </a:r>
            <a:r>
              <a:rPr lang="zh-TW" altLang="en-US" sz="2906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家長表示所運用的膠袋太多。</a:t>
            </a:r>
            <a:endParaRPr lang="en-US" altLang="zh-TW" sz="2906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583" dirty="0">
              <a:solidFill>
                <a:schemeClr val="bg1">
                  <a:lumMod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583" dirty="0">
              <a:solidFill>
                <a:schemeClr val="bg1">
                  <a:lumMod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583" dirty="0">
              <a:solidFill>
                <a:schemeClr val="bg1">
                  <a:lumMod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4573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360</Words>
  <Application>Microsoft Office PowerPoint</Application>
  <PresentationFormat>寬螢幕</PresentationFormat>
  <Paragraphs>49</Paragraphs>
  <Slides>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</vt:i4>
      </vt:variant>
    </vt:vector>
  </HeadingPairs>
  <TitlesOfParts>
    <vt:vector size="15" baseType="lpstr">
      <vt:lpstr>Mulish</vt:lpstr>
      <vt:lpstr>新細明體</vt:lpstr>
      <vt:lpstr>標楷體</vt:lpstr>
      <vt:lpstr>Arial</vt:lpstr>
      <vt:lpstr>Calibri</vt:lpstr>
      <vt:lpstr>Calibri Light</vt:lpstr>
      <vt:lpstr>Caritas_19</vt:lpstr>
      <vt:lpstr>Office 佈景主題</vt:lpstr>
      <vt:lpstr>PowerPoint 簡報</vt:lpstr>
      <vt:lpstr>PowerPoint 簡報</vt:lpstr>
      <vt:lpstr>PowerPoint 簡報</vt:lpstr>
      <vt:lpstr>1）家長對活動感興趣，表現投入，家長參與度高 2）活動切合兒童發展能力，可以與家人一同製作，從中增        加親子互動嘅機會 3）家長欣賞老師花心機去設計影片，影片中配合動畫能吸引      兒童注意 4）家長表示曾重複讓兒童觀看故事，兒童很開心 5）家長感謝老師搜集不同教材及玩具贈送給家庭，兒童會主動分享「這是老師送的」</vt:lpstr>
      <vt:lpstr> 透過圖書配合小手作的活動，家長反映了兒童在進行活動時表達過的說話： 「我用拼板砌咗朵花好靚」 「原來長頸鹿條頸好長架」 「我最鐘意同媽媽一齊坐港鐵」 「玩水涼浸浸好好玩呀」 「喺迷宮入面走來走去，媽咪搵唔到我」</vt:lpstr>
      <vt:lpstr>K2家長回應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</cp:revision>
  <dcterms:created xsi:type="dcterms:W3CDTF">2024-10-15T06:10:24Z</dcterms:created>
  <dcterms:modified xsi:type="dcterms:W3CDTF">2024-10-15T06:11:17Z</dcterms:modified>
</cp:coreProperties>
</file>